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activeX/activeX2.xml" ContentType="application/vnd.ms-office.activeX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activeX/activeX2.bin" ContentType="application/vnd.ms-office.activeX"/>
  <Override PartName="/ppt/slides/slide9.xml" ContentType="application/vnd.openxmlformats-officedocument.presentationml.slide+xml"/>
  <Override PartName="/ppt/viewProps.xml" ContentType="application/vnd.openxmlformats-officedocument.presentationml.viewProps+xml"/>
  <Default Extension="swf" ContentType="video/unknown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activeX/activeX3.xml" ContentType="application/vnd.ms-office.activeX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activeX/activeX1.xml" ContentType="application/vnd.ms-office.activeX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Default Extension="wav" ContentType="audio/wav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gif" ContentType="image/gif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activeX/activeX5.bin" ContentType="application/vnd.ms-office.activeX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activeX/activeX3.bin" ContentType="application/vnd.ms-office.activeX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ppt/activeX/activeX1.bin" ContentType="application/vnd.ms-office.activeX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activeX/activeX4.xml" ContentType="application/vnd.ms-office.activeX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activeX/activeX4.bin" ContentType="application/vnd.ms-office.activeX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notesSlides/notesSlide1.xml" ContentType="application/vnd.openxmlformats-officedocument.presentationml.notesSlide+xml"/>
  <Override PartName="/ppt/activeX/activeX5.xml" ContentType="application/vnd.ms-office.activeX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58"/>
  </p:notesMasterIdLst>
  <p:sldIdLst>
    <p:sldId id="382" r:id="rId2"/>
    <p:sldId id="383" r:id="rId3"/>
    <p:sldId id="372" r:id="rId4"/>
    <p:sldId id="257" r:id="rId5"/>
    <p:sldId id="293" r:id="rId6"/>
    <p:sldId id="312" r:id="rId7"/>
    <p:sldId id="308" r:id="rId8"/>
    <p:sldId id="313" r:id="rId9"/>
    <p:sldId id="314" r:id="rId10"/>
    <p:sldId id="315" r:id="rId11"/>
    <p:sldId id="294" r:id="rId12"/>
    <p:sldId id="335" r:id="rId13"/>
    <p:sldId id="297" r:id="rId14"/>
    <p:sldId id="339" r:id="rId15"/>
    <p:sldId id="321" r:id="rId16"/>
    <p:sldId id="322" r:id="rId17"/>
    <p:sldId id="323" r:id="rId18"/>
    <p:sldId id="341" r:id="rId19"/>
    <p:sldId id="340" r:id="rId20"/>
    <p:sldId id="342" r:id="rId21"/>
    <p:sldId id="343" r:id="rId22"/>
    <p:sldId id="344" r:id="rId23"/>
    <p:sldId id="333" r:id="rId24"/>
    <p:sldId id="345" r:id="rId25"/>
    <p:sldId id="346" r:id="rId26"/>
    <p:sldId id="347" r:id="rId27"/>
    <p:sldId id="348" r:id="rId28"/>
    <p:sldId id="371" r:id="rId29"/>
    <p:sldId id="350" r:id="rId30"/>
    <p:sldId id="351" r:id="rId31"/>
    <p:sldId id="352" r:id="rId32"/>
    <p:sldId id="353" r:id="rId33"/>
    <p:sldId id="354" r:id="rId34"/>
    <p:sldId id="373" r:id="rId35"/>
    <p:sldId id="374" r:id="rId36"/>
    <p:sldId id="375" r:id="rId37"/>
    <p:sldId id="355" r:id="rId38"/>
    <p:sldId id="356" r:id="rId39"/>
    <p:sldId id="357" r:id="rId40"/>
    <p:sldId id="358" r:id="rId41"/>
    <p:sldId id="359" r:id="rId42"/>
    <p:sldId id="360" r:id="rId43"/>
    <p:sldId id="361" r:id="rId44"/>
    <p:sldId id="362" r:id="rId45"/>
    <p:sldId id="363" r:id="rId46"/>
    <p:sldId id="364" r:id="rId47"/>
    <p:sldId id="376" r:id="rId48"/>
    <p:sldId id="365" r:id="rId49"/>
    <p:sldId id="366" r:id="rId50"/>
    <p:sldId id="367" r:id="rId51"/>
    <p:sldId id="368" r:id="rId52"/>
    <p:sldId id="369" r:id="rId53"/>
    <p:sldId id="370" r:id="rId54"/>
    <p:sldId id="384" r:id="rId55"/>
    <p:sldId id="378" r:id="rId56"/>
    <p:sldId id="380" r:id="rId57"/>
  </p:sldIdLst>
  <p:sldSz cx="9144000" cy="6858000" type="screen4x3"/>
  <p:notesSz cx="6858000" cy="9144000"/>
  <p:custDataLst>
    <p:tags r:id="rId59"/>
  </p:custDataLst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8603FDC-E32A-4AB5-989C-0864C3EAD2B8}" styleName="Стиль из темы 2 - акцент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7941" autoAdjust="0"/>
    <p:restoredTop sz="94660"/>
  </p:normalViewPr>
  <p:slideViewPr>
    <p:cSldViewPr>
      <p:cViewPr>
        <p:scale>
          <a:sx n="100" d="100"/>
          <a:sy n="100" d="100"/>
        </p:scale>
        <p:origin x="-588" y="-3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gs" Target="tags/tag1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_rels/activeX5.xml.rels><?xml version="1.0" encoding="UTF-8" standalone="yes"?>
<Relationships xmlns="http://schemas.openxmlformats.org/package/2006/relationships"><Relationship Id="rId1" Type="http://schemas.microsoft.com/office/2006/relationships/activeXControlBinary" Target="activeX5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4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5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Relationship Id="rId5" Type="http://schemas.openxmlformats.org/officeDocument/2006/relationships/image" Target="../media/image40.wmf"/><Relationship Id="rId4" Type="http://schemas.openxmlformats.org/officeDocument/2006/relationships/image" Target="../media/image39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png"/><Relationship Id="rId4" Type="http://schemas.openxmlformats.org/officeDocument/2006/relationships/image" Target="../media/image44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image" Target="../media/image50.wmf"/><Relationship Id="rId7" Type="http://schemas.openxmlformats.org/officeDocument/2006/relationships/image" Target="../media/image54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Relationship Id="rId6" Type="http://schemas.openxmlformats.org/officeDocument/2006/relationships/image" Target="../media/image53.wmf"/><Relationship Id="rId5" Type="http://schemas.openxmlformats.org/officeDocument/2006/relationships/image" Target="../media/image52.wmf"/><Relationship Id="rId4" Type="http://schemas.openxmlformats.org/officeDocument/2006/relationships/image" Target="../media/image51.wmf"/><Relationship Id="rId9" Type="http://schemas.openxmlformats.org/officeDocument/2006/relationships/image" Target="../media/image56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Relationship Id="rId4" Type="http://schemas.openxmlformats.org/officeDocument/2006/relationships/image" Target="../media/image60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image" Target="../media/image66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Relationship Id="rId4" Type="http://schemas.openxmlformats.org/officeDocument/2006/relationships/image" Target="../media/image7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75.wmf"/><Relationship Id="rId1" Type="http://schemas.openxmlformats.org/officeDocument/2006/relationships/image" Target="../media/image74.wmf"/><Relationship Id="rId4" Type="http://schemas.openxmlformats.org/officeDocument/2006/relationships/image" Target="../media/image73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image" Target="../media/image79.wmf"/><Relationship Id="rId1" Type="http://schemas.openxmlformats.org/officeDocument/2006/relationships/image" Target="../media/image78.wmf"/><Relationship Id="rId5" Type="http://schemas.openxmlformats.org/officeDocument/2006/relationships/image" Target="../media/image82.wmf"/><Relationship Id="rId4" Type="http://schemas.openxmlformats.org/officeDocument/2006/relationships/image" Target="../media/image81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image" Target="../media/image84.wmf"/><Relationship Id="rId1" Type="http://schemas.openxmlformats.org/officeDocument/2006/relationships/image" Target="../media/image83.wmf"/><Relationship Id="rId6" Type="http://schemas.openxmlformats.org/officeDocument/2006/relationships/image" Target="../media/image88.wmf"/><Relationship Id="rId5" Type="http://schemas.openxmlformats.org/officeDocument/2006/relationships/image" Target="../media/image87.wmf"/><Relationship Id="rId4" Type="http://schemas.openxmlformats.org/officeDocument/2006/relationships/image" Target="../media/image86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image" Target="../media/image89.wmf"/><Relationship Id="rId1" Type="http://schemas.openxmlformats.org/officeDocument/2006/relationships/image" Target="../media/image74.wmf"/><Relationship Id="rId6" Type="http://schemas.openxmlformats.org/officeDocument/2006/relationships/image" Target="../media/image93.wmf"/><Relationship Id="rId5" Type="http://schemas.openxmlformats.org/officeDocument/2006/relationships/image" Target="../media/image92.wmf"/><Relationship Id="rId4" Type="http://schemas.openxmlformats.org/officeDocument/2006/relationships/image" Target="../media/image91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Relationship Id="rId6" Type="http://schemas.openxmlformats.org/officeDocument/2006/relationships/image" Target="../media/image99.wmf"/><Relationship Id="rId5" Type="http://schemas.openxmlformats.org/officeDocument/2006/relationships/image" Target="../media/image98.wmf"/><Relationship Id="rId4" Type="http://schemas.openxmlformats.org/officeDocument/2006/relationships/image" Target="../media/image97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png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image" Target="../media/image104.wmf"/><Relationship Id="rId1" Type="http://schemas.openxmlformats.org/officeDocument/2006/relationships/image" Target="../media/image10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image" Target="../media/image107.wmf"/><Relationship Id="rId1" Type="http://schemas.openxmlformats.org/officeDocument/2006/relationships/image" Target="../media/image106.wmf"/><Relationship Id="rId5" Type="http://schemas.openxmlformats.org/officeDocument/2006/relationships/image" Target="../media/image110.wmf"/><Relationship Id="rId4" Type="http://schemas.openxmlformats.org/officeDocument/2006/relationships/image" Target="../media/image109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wmf"/><Relationship Id="rId2" Type="http://schemas.openxmlformats.org/officeDocument/2006/relationships/image" Target="../media/image112.wmf"/><Relationship Id="rId1" Type="http://schemas.openxmlformats.org/officeDocument/2006/relationships/image" Target="../media/image111.wmf"/><Relationship Id="rId6" Type="http://schemas.openxmlformats.org/officeDocument/2006/relationships/image" Target="../media/image116.wmf"/><Relationship Id="rId5" Type="http://schemas.openxmlformats.org/officeDocument/2006/relationships/image" Target="../media/image115.wmf"/><Relationship Id="rId4" Type="http://schemas.openxmlformats.org/officeDocument/2006/relationships/image" Target="../media/image114.wmf"/></Relationships>
</file>

<file path=ppt/drawings/_rels/vmlDrawing3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wmf"/><Relationship Id="rId13" Type="http://schemas.openxmlformats.org/officeDocument/2006/relationships/image" Target="../media/image129.wmf"/><Relationship Id="rId3" Type="http://schemas.openxmlformats.org/officeDocument/2006/relationships/image" Target="../media/image119.wmf"/><Relationship Id="rId7" Type="http://schemas.openxmlformats.org/officeDocument/2006/relationships/image" Target="../media/image123.wmf"/><Relationship Id="rId12" Type="http://schemas.openxmlformats.org/officeDocument/2006/relationships/image" Target="../media/image128.wmf"/><Relationship Id="rId2" Type="http://schemas.openxmlformats.org/officeDocument/2006/relationships/image" Target="../media/image118.wmf"/><Relationship Id="rId1" Type="http://schemas.openxmlformats.org/officeDocument/2006/relationships/image" Target="../media/image117.wmf"/><Relationship Id="rId6" Type="http://schemas.openxmlformats.org/officeDocument/2006/relationships/image" Target="../media/image122.wmf"/><Relationship Id="rId11" Type="http://schemas.openxmlformats.org/officeDocument/2006/relationships/image" Target="../media/image127.wmf"/><Relationship Id="rId5" Type="http://schemas.openxmlformats.org/officeDocument/2006/relationships/image" Target="../media/image121.wmf"/><Relationship Id="rId10" Type="http://schemas.openxmlformats.org/officeDocument/2006/relationships/image" Target="../media/image126.wmf"/><Relationship Id="rId4" Type="http://schemas.openxmlformats.org/officeDocument/2006/relationships/image" Target="../media/image120.wmf"/><Relationship Id="rId9" Type="http://schemas.openxmlformats.org/officeDocument/2006/relationships/image" Target="../media/image125.wmf"/></Relationships>
</file>

<file path=ppt/drawings/_rels/vmlDrawing3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wmf"/><Relationship Id="rId3" Type="http://schemas.openxmlformats.org/officeDocument/2006/relationships/image" Target="../media/image131.wmf"/><Relationship Id="rId7" Type="http://schemas.openxmlformats.org/officeDocument/2006/relationships/image" Target="../media/image135.wmf"/><Relationship Id="rId2" Type="http://schemas.openxmlformats.org/officeDocument/2006/relationships/image" Target="../media/image130.wmf"/><Relationship Id="rId1" Type="http://schemas.openxmlformats.org/officeDocument/2006/relationships/image" Target="../media/image116.wmf"/><Relationship Id="rId6" Type="http://schemas.openxmlformats.org/officeDocument/2006/relationships/image" Target="../media/image134.wmf"/><Relationship Id="rId5" Type="http://schemas.openxmlformats.org/officeDocument/2006/relationships/image" Target="../media/image133.wmf"/><Relationship Id="rId4" Type="http://schemas.openxmlformats.org/officeDocument/2006/relationships/image" Target="../media/image132.w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wmf"/><Relationship Id="rId1" Type="http://schemas.openxmlformats.org/officeDocument/2006/relationships/image" Target="../media/image137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4" Type="http://schemas.openxmlformats.org/officeDocument/2006/relationships/image" Target="../media/image1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png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4" Type="http://schemas.openxmlformats.org/officeDocument/2006/relationships/image" Target="../media/image27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6" Type="http://schemas.openxmlformats.org/officeDocument/2006/relationships/image" Target="../media/image35.wmf"/><Relationship Id="rId5" Type="http://schemas.openxmlformats.org/officeDocument/2006/relationships/image" Target="../media/image34.wmf"/><Relationship Id="rId4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FFA711-4557-40D2-8FF3-7D5EF08A300B}" type="datetimeFigureOut">
              <a:rPr lang="ru-RU" smtClean="0"/>
              <a:pPr/>
              <a:t>29.12.2005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D73F01-65B5-4D0D-9467-B023A51B454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51212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D1E15-734D-4405-A451-6FAF8E930C0D}" type="slidenum">
              <a:rPr lang="ru-RU" smtClean="0"/>
              <a:pPr/>
              <a:t>1</a:t>
            </a:fld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73F01-65B5-4D0D-9467-B023A51B454A}" type="slidenum">
              <a:rPr lang="ru-RU" smtClean="0"/>
              <a:pPr/>
              <a:t>11</a:t>
            </a:fld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73F01-65B5-4D0D-9467-B023A51B454A}" type="slidenum">
              <a:rPr lang="ru-RU" smtClean="0"/>
              <a:pPr/>
              <a:t>12</a:t>
            </a:fld>
            <a:endParaRPr 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73F01-65B5-4D0D-9467-B023A51B454A}" type="slidenum">
              <a:rPr lang="ru-RU" smtClean="0"/>
              <a:pPr/>
              <a:t>13</a:t>
            </a:fld>
            <a:endParaRPr 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73F01-65B5-4D0D-9467-B023A51B454A}" type="slidenum">
              <a:rPr lang="ru-RU" smtClean="0"/>
              <a:pPr/>
              <a:t>14</a:t>
            </a:fld>
            <a:endParaRPr 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73F01-65B5-4D0D-9467-B023A51B454A}" type="slidenum">
              <a:rPr lang="ru-RU" smtClean="0"/>
              <a:pPr/>
              <a:t>15</a:t>
            </a:fld>
            <a:endParaRPr 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73F01-65B5-4D0D-9467-B023A51B454A}" type="slidenum">
              <a:rPr lang="ru-RU" smtClean="0"/>
              <a:pPr/>
              <a:t>16</a:t>
            </a:fld>
            <a:endParaRPr lang="ru-R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73F01-65B5-4D0D-9467-B023A51B454A}" type="slidenum">
              <a:rPr lang="ru-RU" smtClean="0"/>
              <a:pPr/>
              <a:t>17</a:t>
            </a:fld>
            <a:endParaRPr lang="ru-R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73F01-65B5-4D0D-9467-B023A51B454A}" type="slidenum">
              <a:rPr lang="ru-RU" smtClean="0"/>
              <a:pPr/>
              <a:t>18</a:t>
            </a:fld>
            <a:endParaRPr lang="ru-R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73F01-65B5-4D0D-9467-B023A51B454A}" type="slidenum">
              <a:rPr lang="ru-RU" smtClean="0"/>
              <a:pPr/>
              <a:t>19</a:t>
            </a:fld>
            <a:endParaRPr lang="ru-RU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73F01-65B5-4D0D-9467-B023A51B454A}" type="slidenum">
              <a:rPr lang="ru-RU" smtClean="0"/>
              <a:pPr/>
              <a:t>20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D1E15-734D-4405-A451-6FAF8E930C0D}" type="slidenum">
              <a:rPr lang="ru-RU" smtClean="0"/>
              <a:pPr/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73F01-65B5-4D0D-9467-B023A51B454A}" type="slidenum">
              <a:rPr lang="ru-RU" smtClean="0"/>
              <a:pPr/>
              <a:t>21</a:t>
            </a:fld>
            <a:endParaRPr lang="ru-RU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73F01-65B5-4D0D-9467-B023A51B454A}" type="slidenum">
              <a:rPr lang="ru-RU" smtClean="0"/>
              <a:pPr/>
              <a:t>22</a:t>
            </a:fld>
            <a:endParaRPr lang="ru-RU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73F01-65B5-4D0D-9467-B023A51B454A}" type="slidenum">
              <a:rPr lang="ru-RU" smtClean="0"/>
              <a:pPr/>
              <a:t>23</a:t>
            </a:fld>
            <a:endParaRPr lang="ru-RU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D1222-C477-4E94-B553-D9D700C8F849}" type="slidenum">
              <a:rPr lang="ru-RU" smtClean="0"/>
              <a:pPr/>
              <a:t>24</a:t>
            </a:fld>
            <a:endParaRPr lang="ru-RU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D1222-C477-4E94-B553-D9D700C8F849}" type="slidenum">
              <a:rPr lang="ru-RU" smtClean="0"/>
              <a:pPr/>
              <a:t>25</a:t>
            </a:fld>
            <a:endParaRPr lang="ru-RU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D1222-C477-4E94-B553-D9D700C8F849}" type="slidenum">
              <a:rPr lang="ru-RU" smtClean="0"/>
              <a:pPr/>
              <a:t>26</a:t>
            </a:fld>
            <a:endParaRPr lang="ru-RU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D1222-C477-4E94-B553-D9D700C8F849}" type="slidenum">
              <a:rPr lang="ru-RU" smtClean="0"/>
              <a:pPr/>
              <a:t>27</a:t>
            </a:fld>
            <a:endParaRPr lang="ru-RU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D1222-C477-4E94-B553-D9D700C8F849}" type="slidenum">
              <a:rPr lang="ru-RU" smtClean="0"/>
              <a:pPr/>
              <a:t>28</a:t>
            </a:fld>
            <a:endParaRPr lang="ru-RU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D1222-C477-4E94-B553-D9D700C8F849}" type="slidenum">
              <a:rPr lang="ru-RU" smtClean="0"/>
              <a:pPr/>
              <a:t>29</a:t>
            </a:fld>
            <a:endParaRPr lang="ru-RU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D1222-C477-4E94-B553-D9D700C8F849}" type="slidenum">
              <a:rPr lang="ru-RU" smtClean="0"/>
              <a:pPr/>
              <a:t>30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73F01-65B5-4D0D-9467-B023A51B454A}" type="slidenum">
              <a:rPr lang="ru-RU" smtClean="0"/>
              <a:pPr/>
              <a:t>4</a:t>
            </a:fld>
            <a:endParaRPr lang="ru-RU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D1222-C477-4E94-B553-D9D700C8F849}" type="slidenum">
              <a:rPr lang="ru-RU" smtClean="0"/>
              <a:pPr/>
              <a:t>31</a:t>
            </a:fld>
            <a:endParaRPr lang="ru-RU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D1222-C477-4E94-B553-D9D700C8F849}" type="slidenum">
              <a:rPr lang="ru-RU" smtClean="0"/>
              <a:pPr/>
              <a:t>32</a:t>
            </a:fld>
            <a:endParaRPr lang="ru-RU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D1222-C477-4E94-B553-D9D700C8F849}" type="slidenum">
              <a:rPr lang="ru-RU" smtClean="0"/>
              <a:pPr/>
              <a:t>33</a:t>
            </a:fld>
            <a:endParaRPr lang="ru-RU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D1222-C477-4E94-B553-D9D700C8F849}" type="slidenum">
              <a:rPr lang="ru-RU" smtClean="0"/>
              <a:pPr/>
              <a:t>37</a:t>
            </a:fld>
            <a:endParaRPr lang="ru-RU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D1222-C477-4E94-B553-D9D700C8F849}" type="slidenum">
              <a:rPr lang="ru-RU" smtClean="0"/>
              <a:pPr/>
              <a:t>38</a:t>
            </a:fld>
            <a:endParaRPr lang="ru-RU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D1222-C477-4E94-B553-D9D700C8F849}" type="slidenum">
              <a:rPr lang="ru-RU" smtClean="0"/>
              <a:pPr/>
              <a:t>39</a:t>
            </a:fld>
            <a:endParaRPr lang="ru-RU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D1222-C477-4E94-B553-D9D700C8F849}" type="slidenum">
              <a:rPr lang="ru-RU" smtClean="0"/>
              <a:pPr/>
              <a:t>40</a:t>
            </a:fld>
            <a:endParaRPr lang="ru-RU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D1222-C477-4E94-B553-D9D700C8F849}" type="slidenum">
              <a:rPr lang="ru-RU" smtClean="0"/>
              <a:pPr/>
              <a:t>41</a:t>
            </a:fld>
            <a:endParaRPr lang="ru-RU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D1222-C477-4E94-B553-D9D700C8F849}" type="slidenum">
              <a:rPr lang="ru-RU" smtClean="0"/>
              <a:pPr/>
              <a:t>42</a:t>
            </a:fld>
            <a:endParaRPr lang="ru-RU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594C8-2C2A-4A84-8EEA-63206D4BFBEA}" type="slidenum">
              <a:rPr lang="ru-RU" smtClean="0"/>
              <a:pPr/>
              <a:t>43</a:t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73F01-65B5-4D0D-9467-B023A51B454A}" type="slidenum">
              <a:rPr lang="ru-RU" smtClean="0"/>
              <a:pPr/>
              <a:t>5</a:t>
            </a:fld>
            <a:endParaRPr lang="ru-RU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594C8-2C2A-4A84-8EEA-63206D4BFBEA}" type="slidenum">
              <a:rPr lang="ru-RU" smtClean="0"/>
              <a:pPr/>
              <a:t>44</a:t>
            </a:fld>
            <a:endParaRPr lang="ru-RU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594C8-2C2A-4A84-8EEA-63206D4BFBEA}" type="slidenum">
              <a:rPr lang="ru-RU" smtClean="0"/>
              <a:pPr/>
              <a:t>45</a:t>
            </a:fld>
            <a:endParaRPr lang="ru-RU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594C8-2C2A-4A84-8EEA-63206D4BFBEA}" type="slidenum">
              <a:rPr lang="ru-RU" smtClean="0"/>
              <a:pPr/>
              <a:t>46</a:t>
            </a:fld>
            <a:endParaRPr lang="ru-RU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594C8-2C2A-4A84-8EEA-63206D4BFBEA}" type="slidenum">
              <a:rPr lang="ru-RU" smtClean="0"/>
              <a:pPr/>
              <a:t>48</a:t>
            </a:fld>
            <a:endParaRPr lang="ru-RU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594C8-2C2A-4A84-8EEA-63206D4BFBEA}" type="slidenum">
              <a:rPr lang="ru-RU" smtClean="0"/>
              <a:pPr/>
              <a:t>49</a:t>
            </a:fld>
            <a:endParaRPr lang="ru-RU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594C8-2C2A-4A84-8EEA-63206D4BFBEA}" type="slidenum">
              <a:rPr lang="ru-RU" smtClean="0"/>
              <a:pPr/>
              <a:t>50</a:t>
            </a:fld>
            <a:endParaRPr lang="ru-RU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594C8-2C2A-4A84-8EEA-63206D4BFBEA}" type="slidenum">
              <a:rPr lang="ru-RU" smtClean="0"/>
              <a:pPr/>
              <a:t>51</a:t>
            </a:fld>
            <a:endParaRPr lang="ru-RU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594C8-2C2A-4A84-8EEA-63206D4BFBEA}" type="slidenum">
              <a:rPr lang="ru-RU" smtClean="0"/>
              <a:pPr/>
              <a:t>52</a:t>
            </a:fld>
            <a:endParaRPr lang="ru-RU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594C8-2C2A-4A84-8EEA-63206D4BFBEA}" type="slidenum">
              <a:rPr lang="ru-RU" smtClean="0"/>
              <a:pPr/>
              <a:t>53</a:t>
            </a:fld>
            <a:endParaRPr lang="ru-RU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D1E15-734D-4405-A451-6FAF8E930C0D}" type="slidenum">
              <a:rPr lang="ru-RU" smtClean="0"/>
              <a:pPr/>
              <a:t>54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724900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73F01-65B5-4D0D-9467-B023A51B454A}" type="slidenum">
              <a:rPr lang="ru-RU" smtClean="0"/>
              <a:pPr/>
              <a:t>6</a:t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73F01-65B5-4D0D-9467-B023A51B454A}" type="slidenum">
              <a:rPr lang="ru-RU" smtClean="0"/>
              <a:pPr/>
              <a:t>7</a:t>
            </a:fld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73F01-65B5-4D0D-9467-B023A51B454A}" type="slidenum">
              <a:rPr lang="ru-RU" smtClean="0"/>
              <a:pPr/>
              <a:t>8</a:t>
            </a:fld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73F01-65B5-4D0D-9467-B023A51B454A}" type="slidenum">
              <a:rPr lang="ru-RU" smtClean="0"/>
              <a:pPr/>
              <a:t>9</a:t>
            </a:fld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73F01-65B5-4D0D-9467-B023A51B454A}" type="slidenum">
              <a:rPr lang="ru-RU" smtClean="0"/>
              <a:pPr/>
              <a:t>10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12/29/2005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014801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12/29/2005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94435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12/29/2005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36108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Заголовок, объект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DAD2F4-8915-4C0F-87C5-06F057FEB66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7978898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12/29/2005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759865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12/29/2005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6369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12/29/2005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21005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12/29/2005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171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12/29/2005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0617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12/29/2005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42920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12/29/2005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73278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12/29/2005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26508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F463A-BC7C-46EE-9F1E-7F377CCA4891}" type="datetimeFigureOut">
              <a:rPr lang="en-US" smtClean="0"/>
              <a:pPr/>
              <a:t>12/29/2005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38715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5" Type="http://schemas.openxmlformats.org/officeDocument/2006/relationships/oleObject" Target="../embeddings/oleObject7.bin"/><Relationship Id="rId4" Type="http://schemas.openxmlformats.org/officeDocument/2006/relationships/oleObject" Target="../embeddings/oleObject6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9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2.bin"/><Relationship Id="rId5" Type="http://schemas.openxmlformats.org/officeDocument/2006/relationships/oleObject" Target="../embeddings/oleObject11.bin"/><Relationship Id="rId4" Type="http://schemas.openxmlformats.org/officeDocument/2006/relationships/oleObject" Target="../embeddings/oleObject10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5.bin"/><Relationship Id="rId5" Type="http://schemas.openxmlformats.org/officeDocument/2006/relationships/oleObject" Target="../embeddings/oleObject14.bin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media" Target="../media/media1.sw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18.bin"/><Relationship Id="rId2" Type="http://schemas.openxmlformats.org/officeDocument/2006/relationships/video" Target="NULL" TargetMode="Externa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7.bin"/><Relationship Id="rId5" Type="http://schemas.openxmlformats.org/officeDocument/2006/relationships/oleObject" Target="../embeddings/oleObject16.bin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notesSlide" Target="../notesSlides/notesSlide16.xml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oleObject" Target="../embeddings/oleObject22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notesSlide" Target="../notesSlides/notesSlide19.xml"/><Relationship Id="rId7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5.bin"/><Relationship Id="rId5" Type="http://schemas.openxmlformats.org/officeDocument/2006/relationships/oleObject" Target="../embeddings/oleObject24.bin"/><Relationship Id="rId4" Type="http://schemas.openxmlformats.org/officeDocument/2006/relationships/oleObject" Target="../embeddings/oleObject23.bin"/><Relationship Id="rId9" Type="http://schemas.openxmlformats.org/officeDocument/2006/relationships/oleObject" Target="../embeddings/oleObject28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3" Type="http://schemas.openxmlformats.org/officeDocument/2006/relationships/notesSlide" Target="../notesSlides/notesSlide20.xml"/><Relationship Id="rId7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1.bin"/><Relationship Id="rId5" Type="http://schemas.openxmlformats.org/officeDocument/2006/relationships/oleObject" Target="../embeddings/oleObject30.bin"/><Relationship Id="rId4" Type="http://schemas.openxmlformats.org/officeDocument/2006/relationships/oleObject" Target="../embeddings/oleObject29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36.bin"/><Relationship Id="rId2" Type="http://schemas.openxmlformats.org/officeDocument/2006/relationships/control" Target="../activeX/activeX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35.bin"/><Relationship Id="rId5" Type="http://schemas.openxmlformats.org/officeDocument/2006/relationships/oleObject" Target="../embeddings/oleObject34.bin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ontrol" Target="../activeX/activeX3.xml"/><Relationship Id="rId1" Type="http://schemas.openxmlformats.org/officeDocument/2006/relationships/vmlDrawing" Target="../drawings/vmlDrawing12.vml"/><Relationship Id="rId4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5" Type="http://schemas.openxmlformats.org/officeDocument/2006/relationships/oleObject" Target="../embeddings/oleObject38.bin"/><Relationship Id="rId4" Type="http://schemas.openxmlformats.org/officeDocument/2006/relationships/oleObject" Target="../embeddings/oleObject37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.bin"/><Relationship Id="rId3" Type="http://schemas.openxmlformats.org/officeDocument/2006/relationships/notesSlide" Target="../notesSlides/notesSlide24.xml"/><Relationship Id="rId7" Type="http://schemas.openxmlformats.org/officeDocument/2006/relationships/oleObject" Target="../embeddings/oleObject42.bin"/><Relationship Id="rId12" Type="http://schemas.openxmlformats.org/officeDocument/2006/relationships/oleObject" Target="../embeddings/oleObject4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41.bin"/><Relationship Id="rId11" Type="http://schemas.openxmlformats.org/officeDocument/2006/relationships/oleObject" Target="../embeddings/oleObject46.bin"/><Relationship Id="rId5" Type="http://schemas.openxmlformats.org/officeDocument/2006/relationships/oleObject" Target="../embeddings/oleObject40.bin"/><Relationship Id="rId10" Type="http://schemas.openxmlformats.org/officeDocument/2006/relationships/oleObject" Target="../embeddings/oleObject45.bin"/><Relationship Id="rId4" Type="http://schemas.openxmlformats.org/officeDocument/2006/relationships/oleObject" Target="../embeddings/oleObject39.bin"/><Relationship Id="rId9" Type="http://schemas.openxmlformats.org/officeDocument/2006/relationships/oleObject" Target="../embeddings/oleObject44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oleObject" Target="../embeddings/oleObject5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50.bin"/><Relationship Id="rId5" Type="http://schemas.openxmlformats.org/officeDocument/2006/relationships/oleObject" Target="../embeddings/oleObject49.bin"/><Relationship Id="rId4" Type="http://schemas.openxmlformats.org/officeDocument/2006/relationships/oleObject" Target="../embeddings/oleObject48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ontrol" Target="../activeX/activeX4.xml"/><Relationship Id="rId1" Type="http://schemas.openxmlformats.org/officeDocument/2006/relationships/vmlDrawing" Target="../drawings/vmlDrawing16.vml"/><Relationship Id="rId4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oleObject" Target="../embeddings/oleObject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oleObject" Target="../embeddings/oleObject54.bin"/><Relationship Id="rId4" Type="http://schemas.openxmlformats.org/officeDocument/2006/relationships/oleObject" Target="../embeddings/oleObject53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oleObject" Target="../embeddings/oleObject5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57.bin"/><Relationship Id="rId5" Type="http://schemas.openxmlformats.org/officeDocument/2006/relationships/oleObject" Target="../embeddings/oleObject56.bin"/><Relationship Id="rId4" Type="http://schemas.openxmlformats.org/officeDocument/2006/relationships/oleObject" Target="../embeddings/oleObject55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61.bin"/><Relationship Id="rId5" Type="http://schemas.openxmlformats.org/officeDocument/2006/relationships/oleObject" Target="../embeddings/oleObject60.bin"/><Relationship Id="rId4" Type="http://schemas.openxmlformats.org/officeDocument/2006/relationships/oleObject" Target="../embeddings/oleObject59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7" Type="http://schemas.openxmlformats.org/officeDocument/2006/relationships/oleObject" Target="../embeddings/oleObject6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64.bin"/><Relationship Id="rId5" Type="http://schemas.openxmlformats.org/officeDocument/2006/relationships/oleObject" Target="../embeddings/oleObject63.bin"/><Relationship Id="rId4" Type="http://schemas.openxmlformats.org/officeDocument/2006/relationships/oleObject" Target="../embeddings/oleObject62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2.v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1.bin"/><Relationship Id="rId3" Type="http://schemas.openxmlformats.org/officeDocument/2006/relationships/audio" Target="../media/audio1.wav"/><Relationship Id="rId7" Type="http://schemas.openxmlformats.org/officeDocument/2006/relationships/oleObject" Target="../embeddings/oleObject7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69.bin"/><Relationship Id="rId5" Type="http://schemas.openxmlformats.org/officeDocument/2006/relationships/oleObject" Target="../embeddings/oleObject68.bin"/><Relationship Id="rId4" Type="http://schemas.openxmlformats.org/officeDocument/2006/relationships/oleObject" Target="../embeddings/oleObject67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4.bin"/><Relationship Id="rId3" Type="http://schemas.openxmlformats.org/officeDocument/2006/relationships/audio" Target="../media/audio1.wav"/><Relationship Id="rId7" Type="http://schemas.openxmlformats.org/officeDocument/2006/relationships/oleObject" Target="../embeddings/oleObject7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72.bin"/><Relationship Id="rId11" Type="http://schemas.openxmlformats.org/officeDocument/2006/relationships/oleObject" Target="../embeddings/oleObject77.bin"/><Relationship Id="rId5" Type="http://schemas.openxmlformats.org/officeDocument/2006/relationships/audio" Target="../media/audio3.wav"/><Relationship Id="rId10" Type="http://schemas.openxmlformats.org/officeDocument/2006/relationships/oleObject" Target="../embeddings/oleObject76.bin"/><Relationship Id="rId4" Type="http://schemas.openxmlformats.org/officeDocument/2006/relationships/audio" Target="../media/audio2.wav"/><Relationship Id="rId9" Type="http://schemas.openxmlformats.org/officeDocument/2006/relationships/oleObject" Target="../embeddings/oleObject75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2.bin"/><Relationship Id="rId3" Type="http://schemas.openxmlformats.org/officeDocument/2006/relationships/notesSlide" Target="../notesSlides/notesSlide33.xml"/><Relationship Id="rId7" Type="http://schemas.openxmlformats.org/officeDocument/2006/relationships/oleObject" Target="../embeddings/oleObject8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80.bin"/><Relationship Id="rId5" Type="http://schemas.openxmlformats.org/officeDocument/2006/relationships/oleObject" Target="../embeddings/oleObject79.bin"/><Relationship Id="rId4" Type="http://schemas.openxmlformats.org/officeDocument/2006/relationships/oleObject" Target="../embeddings/oleObject78.bin"/><Relationship Id="rId9" Type="http://schemas.openxmlformats.org/officeDocument/2006/relationships/oleObject" Target="../embeddings/oleObject83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8.bin"/><Relationship Id="rId3" Type="http://schemas.openxmlformats.org/officeDocument/2006/relationships/notesSlide" Target="../notesSlides/notesSlide34.xml"/><Relationship Id="rId7" Type="http://schemas.openxmlformats.org/officeDocument/2006/relationships/oleObject" Target="../embeddings/oleObject8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86.bin"/><Relationship Id="rId5" Type="http://schemas.openxmlformats.org/officeDocument/2006/relationships/oleObject" Target="../embeddings/oleObject85.bin"/><Relationship Id="rId4" Type="http://schemas.openxmlformats.org/officeDocument/2006/relationships/oleObject" Target="../embeddings/oleObject84.bin"/><Relationship Id="rId9" Type="http://schemas.openxmlformats.org/officeDocument/2006/relationships/oleObject" Target="../embeddings/oleObject89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4" Type="http://schemas.openxmlformats.org/officeDocument/2006/relationships/oleObject" Target="../embeddings/oleObject90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5.xml"/><Relationship Id="rId1" Type="http://schemas.openxmlformats.org/officeDocument/2006/relationships/vmlDrawing" Target="../drawings/vmlDrawing28.vml"/><Relationship Id="rId4" Type="http://schemas.openxmlformats.org/officeDocument/2006/relationships/notesSlide" Target="../notesSlides/notesSlide3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93.bin"/><Relationship Id="rId5" Type="http://schemas.openxmlformats.org/officeDocument/2006/relationships/oleObject" Target="../embeddings/oleObject92.bin"/><Relationship Id="rId4" Type="http://schemas.openxmlformats.org/officeDocument/2006/relationships/oleObject" Target="../embeddings/oleObject91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8.bin"/><Relationship Id="rId3" Type="http://schemas.openxmlformats.org/officeDocument/2006/relationships/notesSlide" Target="../notesSlides/notesSlide41.xml"/><Relationship Id="rId7" Type="http://schemas.openxmlformats.org/officeDocument/2006/relationships/oleObject" Target="../embeddings/oleObject9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96.bin"/><Relationship Id="rId5" Type="http://schemas.openxmlformats.org/officeDocument/2006/relationships/oleObject" Target="../embeddings/oleObject95.bin"/><Relationship Id="rId4" Type="http://schemas.openxmlformats.org/officeDocument/2006/relationships/oleObject" Target="../embeddings/oleObject94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3.bin"/><Relationship Id="rId3" Type="http://schemas.openxmlformats.org/officeDocument/2006/relationships/notesSlide" Target="../notesSlides/notesSlide42.xml"/><Relationship Id="rId7" Type="http://schemas.openxmlformats.org/officeDocument/2006/relationships/oleObject" Target="../embeddings/oleObject10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101.bin"/><Relationship Id="rId5" Type="http://schemas.openxmlformats.org/officeDocument/2006/relationships/oleObject" Target="../embeddings/oleObject100.bin"/><Relationship Id="rId4" Type="http://schemas.openxmlformats.org/officeDocument/2006/relationships/oleObject" Target="../embeddings/oleObject99.bin"/><Relationship Id="rId9" Type="http://schemas.openxmlformats.org/officeDocument/2006/relationships/oleObject" Target="../embeddings/oleObject104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8.bin"/><Relationship Id="rId13" Type="http://schemas.openxmlformats.org/officeDocument/2006/relationships/oleObject" Target="../embeddings/oleObject113.bin"/><Relationship Id="rId18" Type="http://schemas.openxmlformats.org/officeDocument/2006/relationships/oleObject" Target="../embeddings/oleObject118.bin"/><Relationship Id="rId3" Type="http://schemas.openxmlformats.org/officeDocument/2006/relationships/audio" Target="../media/audio2.wav"/><Relationship Id="rId7" Type="http://schemas.openxmlformats.org/officeDocument/2006/relationships/oleObject" Target="../embeddings/oleObject107.bin"/><Relationship Id="rId12" Type="http://schemas.openxmlformats.org/officeDocument/2006/relationships/oleObject" Target="../embeddings/oleObject112.bin"/><Relationship Id="rId17" Type="http://schemas.openxmlformats.org/officeDocument/2006/relationships/oleObject" Target="../embeddings/oleObject117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16.bin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106.bin"/><Relationship Id="rId11" Type="http://schemas.openxmlformats.org/officeDocument/2006/relationships/oleObject" Target="../embeddings/oleObject111.bin"/><Relationship Id="rId5" Type="http://schemas.openxmlformats.org/officeDocument/2006/relationships/oleObject" Target="../embeddings/oleObject105.bin"/><Relationship Id="rId15" Type="http://schemas.openxmlformats.org/officeDocument/2006/relationships/oleObject" Target="../embeddings/oleObject115.bin"/><Relationship Id="rId10" Type="http://schemas.openxmlformats.org/officeDocument/2006/relationships/oleObject" Target="../embeddings/oleObject110.bin"/><Relationship Id="rId19" Type="http://schemas.openxmlformats.org/officeDocument/2006/relationships/oleObject" Target="../embeddings/oleObject119.bin"/><Relationship Id="rId4" Type="http://schemas.openxmlformats.org/officeDocument/2006/relationships/audio" Target="../media/audio4.wav"/><Relationship Id="rId9" Type="http://schemas.openxmlformats.org/officeDocument/2006/relationships/oleObject" Target="../embeddings/oleObject109.bin"/><Relationship Id="rId14" Type="http://schemas.openxmlformats.org/officeDocument/2006/relationships/oleObject" Target="../embeddings/oleObject114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4.bin"/><Relationship Id="rId3" Type="http://schemas.openxmlformats.org/officeDocument/2006/relationships/notesSlide" Target="../notesSlides/notesSlide43.xml"/><Relationship Id="rId7" Type="http://schemas.openxmlformats.org/officeDocument/2006/relationships/oleObject" Target="../embeddings/oleObject12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122.bin"/><Relationship Id="rId11" Type="http://schemas.openxmlformats.org/officeDocument/2006/relationships/oleObject" Target="../embeddings/oleObject127.bin"/><Relationship Id="rId5" Type="http://schemas.openxmlformats.org/officeDocument/2006/relationships/oleObject" Target="../embeddings/oleObject121.bin"/><Relationship Id="rId10" Type="http://schemas.openxmlformats.org/officeDocument/2006/relationships/oleObject" Target="../embeddings/oleObject126.bin"/><Relationship Id="rId4" Type="http://schemas.openxmlformats.org/officeDocument/2006/relationships/oleObject" Target="../embeddings/oleObject120.bin"/><Relationship Id="rId9" Type="http://schemas.openxmlformats.org/officeDocument/2006/relationships/oleObject" Target="../embeddings/oleObject125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5" Type="http://schemas.openxmlformats.org/officeDocument/2006/relationships/oleObject" Target="../embeddings/oleObject129.bin"/><Relationship Id="rId4" Type="http://schemas.openxmlformats.org/officeDocument/2006/relationships/oleObject" Target="../embeddings/oleObject128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4" Type="http://schemas.openxmlformats.org/officeDocument/2006/relationships/oleObject" Target="../embeddings/oleObject130.bin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4" Type="http://schemas.openxmlformats.org/officeDocument/2006/relationships/oleObject" Target="../embeddings/oleObject131.bin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gi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5" Type="http://schemas.openxmlformats.org/officeDocument/2006/relationships/oleObject" Target="../embeddings/oleObject2.bin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5.bin"/><Relationship Id="rId4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819400" y="304800"/>
            <a:ext cx="6019800" cy="18288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ru-RU" sz="5000" b="1" cap="all" dirty="0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</a:rPr>
              <a:t>ЭЛЕКТРОДИНАМИКА</a:t>
            </a:r>
            <a:endParaRPr lang="ru-RU" sz="5000" b="1" cap="all" dirty="0">
              <a:ln w="0"/>
              <a:solidFill>
                <a:schemeClr val="tx1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4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90800" y="5486400"/>
            <a:ext cx="6400800" cy="990600"/>
          </a:xfrm>
        </p:spPr>
        <p:txBody>
          <a:bodyPr>
            <a:noAutofit/>
          </a:bodyPr>
          <a:lstStyle/>
          <a:p>
            <a:r>
              <a:rPr lang="ru-RU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sz="2800" b="1" dirty="0" err="1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K.P.Abduraxmanov</a:t>
            </a:r>
            <a:r>
              <a:rPr lang="en-US" sz="28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, </a:t>
            </a:r>
            <a:r>
              <a:rPr lang="en-US" sz="2800" b="1" dirty="0" err="1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V.S.Xamidov</a:t>
            </a:r>
            <a:r>
              <a:rPr lang="ru-RU" sz="28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</a:p>
        </p:txBody>
      </p:sp>
      <p:pic>
        <p:nvPicPr>
          <p:cNvPr id="23962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1" y="304801"/>
            <a:ext cx="1905000" cy="1905000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Подзаголовок 2"/>
          <p:cNvSpPr txBox="1">
            <a:spLocks/>
          </p:cNvSpPr>
          <p:nvPr/>
        </p:nvSpPr>
        <p:spPr>
          <a:xfrm>
            <a:off x="3886200" y="3352800"/>
            <a:ext cx="3733800" cy="838200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4000" b="1" i="0" u="none" strike="noStrike" kern="1200" cap="none" spc="0" normalizeH="0" baseline="0" noProof="0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sz="4000" b="1" dirty="0">
                <a:ln w="1143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r>
              <a:rPr kumimoji="0" lang="ru-RU" sz="4000" b="1" i="0" u="none" strike="noStrike" kern="1200" cap="none" spc="0" normalizeH="0" baseline="0" noProof="0" dirty="0" smtClean="0">
                <a:ln w="1143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– </a:t>
            </a:r>
            <a:r>
              <a:rPr kumimoji="0" lang="en-US" sz="4000" b="1" i="0" u="none" strike="noStrike" kern="1200" cap="none" spc="0" normalizeH="0" baseline="0" noProof="0" dirty="0" err="1" smtClean="0">
                <a:ln w="1143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ma’ruza</a:t>
            </a:r>
            <a:endParaRPr kumimoji="0" lang="ru-RU" sz="4000" b="1" i="0" u="none" strike="noStrike" kern="1200" cap="none" spc="0" normalizeH="0" baseline="0" noProof="0" dirty="0" smtClean="0">
              <a:ln w="1143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304800" y="2362200"/>
            <a:ext cx="1905000" cy="6096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FIZIKA KAFEDRASI</a:t>
            </a:r>
            <a:endParaRPr lang="ru-RU" b="1" dirty="0"/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 rot="5400000">
            <a:off x="-761206" y="3429000"/>
            <a:ext cx="6400006" cy="794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одзаголовок 2"/>
          <p:cNvSpPr txBox="1">
            <a:spLocks/>
          </p:cNvSpPr>
          <p:nvPr/>
        </p:nvSpPr>
        <p:spPr>
          <a:xfrm>
            <a:off x="685800" y="5943600"/>
            <a:ext cx="10668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n-lt"/>
                <a:ea typeface="+mn-ea"/>
                <a:cs typeface="+mn-cs"/>
              </a:rPr>
              <a:t>201</a:t>
            </a:r>
            <a:r>
              <a:rPr kumimoji="0" lang="en-US" sz="2800" b="1" i="0" u="none" strike="noStrike" kern="1200" cap="none" spc="0" normalizeH="0" baseline="0" noProof="0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n-lt"/>
                <a:ea typeface="+mn-ea"/>
                <a:cs typeface="+mn-cs"/>
              </a:rPr>
              <a:t>8</a:t>
            </a:r>
            <a:endParaRPr kumimoji="0" lang="ru-RU" sz="2800" b="1" i="0" u="none" strike="noStrike" kern="1200" cap="none" spc="0" normalizeH="0" baseline="0" noProof="0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39627" name="Picture 11" descr="D:\АНИМАЦИИ\My Pictures\1707200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3257413"/>
            <a:ext cx="1904999" cy="1341743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Заголовок 1"/>
          <p:cNvSpPr txBox="1">
            <a:spLocks/>
          </p:cNvSpPr>
          <p:nvPr/>
        </p:nvSpPr>
        <p:spPr>
          <a:xfrm>
            <a:off x="2819400" y="304800"/>
            <a:ext cx="6019800" cy="23622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all" spc="0" normalizeH="0" baseline="0" noProof="0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  <a:uLnTx/>
                <a:uFillTx/>
                <a:latin typeface="+mn-lt"/>
                <a:ea typeface="+mn-ea"/>
                <a:cs typeface="+mn-cs"/>
              </a:rPr>
              <a:t>MOLEKULYAR </a:t>
            </a:r>
            <a:r>
              <a:rPr kumimoji="0" lang="en-US" sz="4000" b="1" i="0" u="none" strike="noStrike" kern="1200" cap="all" spc="0" normalizeH="0" baseline="0" noProof="0" dirty="0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  <a:uLnTx/>
                <a:uFillTx/>
                <a:latin typeface="+mn-lt"/>
                <a:ea typeface="+mn-ea"/>
                <a:cs typeface="+mn-cs"/>
              </a:rPr>
              <a:t>FIZIKA VA TERMODINAMIKA</a:t>
            </a:r>
            <a:endParaRPr kumimoji="0" lang="ru-RU" sz="4000" b="1" i="0" u="none" strike="noStrike" kern="1200" cap="all" spc="0" normalizeH="0" baseline="0" noProof="0" dirty="0">
              <a:ln w="0"/>
              <a:solidFill>
                <a:schemeClr val="tx1"/>
              </a:solidFill>
              <a:effectLst>
                <a:reflection blurRad="12700" stA="50000" endPos="50000" dist="5000" dir="5400000" sy="-100000" rotWithShape="0"/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04801" y="4724400"/>
            <a:ext cx="1905000" cy="6096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Fizika</a:t>
            </a:r>
            <a:r>
              <a:rPr lang="en-US" sz="2800" b="1" dirty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</a:t>
            </a:r>
            <a:endParaRPr lang="ru-RU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634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Скругленный прямоугольник 23"/>
          <p:cNvSpPr/>
          <p:nvPr/>
        </p:nvSpPr>
        <p:spPr>
          <a:xfrm>
            <a:off x="4572000" y="4514856"/>
            <a:ext cx="4433912" cy="190024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5476880" y="1076312"/>
            <a:ext cx="2805128" cy="190024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8" name="Прямоугольник 47"/>
          <p:cNvSpPr/>
          <p:nvPr/>
        </p:nvSpPr>
        <p:spPr>
          <a:xfrm>
            <a:off x="319064" y="171432"/>
            <a:ext cx="8505872" cy="81439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smtClean="0">
                <a:solidFill>
                  <a:schemeClr val="tx1"/>
                </a:solidFill>
              </a:rPr>
              <a:t>Molekulyar </a:t>
            </a:r>
            <a:r>
              <a:rPr lang="en-US" sz="3200" b="1" dirty="0" smtClean="0">
                <a:solidFill>
                  <a:schemeClr val="tx1"/>
                </a:solidFill>
              </a:rPr>
              <a:t>– </a:t>
            </a:r>
            <a:r>
              <a:rPr lang="en-US" sz="3200" b="1" dirty="0" err="1" smtClean="0">
                <a:solidFill>
                  <a:schemeClr val="tx1"/>
                </a:solidFill>
              </a:rPr>
              <a:t>kinetikalıq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kóz-qaraslar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6554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5541" name="Rectangle 5"/>
          <p:cNvSpPr>
            <a:spLocks noChangeArrowheads="1"/>
          </p:cNvSpPr>
          <p:nvPr/>
        </p:nvSpPr>
        <p:spPr bwMode="auto">
          <a:xfrm>
            <a:off x="0" y="142874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21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228576" y="1619240"/>
            <a:ext cx="3981472" cy="70788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i="1" dirty="0" err="1" smtClean="0"/>
              <a:t>Molyar</a:t>
            </a:r>
            <a:r>
              <a:rPr lang="en-US" sz="2000" b="1" i="1" dirty="0" smtClean="0"/>
              <a:t> </a:t>
            </a:r>
            <a:r>
              <a:rPr lang="en-US" sz="2000" b="1" i="1" dirty="0" err="1" smtClean="0"/>
              <a:t>massa</a:t>
            </a:r>
            <a:r>
              <a:rPr lang="en-US" sz="2000" b="1" i="1" dirty="0" smtClean="0"/>
              <a:t> – </a:t>
            </a:r>
            <a:r>
              <a:rPr lang="en-US" sz="2000" b="1" i="1" dirty="0" err="1" smtClean="0"/>
              <a:t>bir</a:t>
            </a:r>
            <a:r>
              <a:rPr lang="en-US" sz="2000" b="1" i="1" dirty="0" smtClean="0"/>
              <a:t> mol </a:t>
            </a:r>
            <a:r>
              <a:rPr lang="en-US" sz="2000" b="1" i="1" dirty="0" err="1" smtClean="0"/>
              <a:t>zattıń</a:t>
            </a:r>
            <a:r>
              <a:rPr lang="en-US" sz="2000" b="1" i="1" dirty="0" smtClean="0"/>
              <a:t> </a:t>
            </a:r>
            <a:r>
              <a:rPr lang="en-US" sz="2000" b="1" i="1" dirty="0" err="1" smtClean="0"/>
              <a:t>massası</a:t>
            </a:r>
            <a:endParaRPr lang="ru-RU" sz="2000" b="1" dirty="0"/>
          </a:p>
        </p:txBody>
      </p:sp>
      <p:sp>
        <p:nvSpPr>
          <p:cNvPr id="92165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228576" y="4950691"/>
            <a:ext cx="3981472" cy="70788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dirty="0" err="1" smtClean="0"/>
              <a:t>Bir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atomǵa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tuwrı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keliwshi</a:t>
            </a:r>
            <a:r>
              <a:rPr lang="en-US" sz="2000" b="1" dirty="0" smtClean="0"/>
              <a:t> </a:t>
            </a:r>
            <a:r>
              <a:rPr lang="ru-RU" sz="2000" b="1" i="1" dirty="0" smtClean="0"/>
              <a:t>а </a:t>
            </a:r>
            <a:r>
              <a:rPr lang="en-US" sz="2000" b="1" i="1" dirty="0" err="1" smtClean="0"/>
              <a:t>sızıqlı</a:t>
            </a:r>
            <a:r>
              <a:rPr lang="en-US" sz="2000" b="1" i="1" dirty="0" smtClean="0"/>
              <a:t> </a:t>
            </a:r>
            <a:r>
              <a:rPr lang="en-US" sz="2000" b="1" i="1" dirty="0" err="1" smtClean="0"/>
              <a:t>ólshem</a:t>
            </a:r>
            <a:endParaRPr lang="ru-RU" sz="2000" b="1" dirty="0" smtClean="0"/>
          </a:p>
        </p:txBody>
      </p:sp>
      <p:sp>
        <p:nvSpPr>
          <p:cNvPr id="9216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2" name="Стрелка вправо 21"/>
          <p:cNvSpPr/>
          <p:nvPr/>
        </p:nvSpPr>
        <p:spPr>
          <a:xfrm>
            <a:off x="4214810" y="5148272"/>
            <a:ext cx="357190" cy="45244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319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6" name="Стрелка вправо 15"/>
          <p:cNvSpPr/>
          <p:nvPr/>
        </p:nvSpPr>
        <p:spPr>
          <a:xfrm>
            <a:off x="4214810" y="1800216"/>
            <a:ext cx="1285884" cy="45244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421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4212" name="Object 4"/>
          <p:cNvGraphicFramePr>
            <a:graphicFrameLocks noChangeAspect="1"/>
          </p:cNvGraphicFramePr>
          <p:nvPr/>
        </p:nvGraphicFramePr>
        <p:xfrm>
          <a:off x="6075379" y="1166800"/>
          <a:ext cx="1663701" cy="1651001"/>
        </p:xfrm>
        <a:graphic>
          <a:graphicData uri="http://schemas.openxmlformats.org/presentationml/2006/ole">
            <p:oleObj spid="_x0000_s94721" name="Equation" r:id="rId4" imgW="634725" imgH="634725" progId="">
              <p:embed/>
            </p:oleObj>
          </a:graphicData>
        </a:graphic>
      </p:graphicFrame>
      <p:sp>
        <p:nvSpPr>
          <p:cNvPr id="19" name="Скругленный прямоугольник 18"/>
          <p:cNvSpPr/>
          <p:nvPr/>
        </p:nvSpPr>
        <p:spPr>
          <a:xfrm>
            <a:off x="5567368" y="3157536"/>
            <a:ext cx="2714640" cy="108585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4215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4214" name="Object 6"/>
          <p:cNvGraphicFramePr>
            <a:graphicFrameLocks noChangeAspect="1"/>
          </p:cNvGraphicFramePr>
          <p:nvPr/>
        </p:nvGraphicFramePr>
        <p:xfrm>
          <a:off x="4752976" y="4571646"/>
          <a:ext cx="4162448" cy="1695812"/>
        </p:xfrm>
        <a:graphic>
          <a:graphicData uri="http://schemas.openxmlformats.org/presentationml/2006/ole">
            <p:oleObj spid="_x0000_s94722" name="Equation" r:id="rId5" imgW="1905000" imgH="762000" progId="">
              <p:embed/>
            </p:oleObj>
          </a:graphicData>
        </a:graphic>
      </p:graphicFrame>
      <p:sp>
        <p:nvSpPr>
          <p:cNvPr id="23" name="Прямоугольник 22"/>
          <p:cNvSpPr/>
          <p:nvPr/>
        </p:nvSpPr>
        <p:spPr>
          <a:xfrm>
            <a:off x="214282" y="3286124"/>
            <a:ext cx="3981472" cy="70788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dirty="0" err="1" smtClean="0"/>
              <a:t>Salıstırmalı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molyar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massanıń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molyar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massaǵa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baylanıslılıǵı</a:t>
            </a:r>
            <a:endParaRPr lang="ru-RU" sz="2000" b="1" dirty="0"/>
          </a:p>
        </p:txBody>
      </p:sp>
      <p:sp>
        <p:nvSpPr>
          <p:cNvPr id="25" name="Стрелка вправо 24"/>
          <p:cNvSpPr/>
          <p:nvPr/>
        </p:nvSpPr>
        <p:spPr>
          <a:xfrm>
            <a:off x="4214810" y="3429000"/>
            <a:ext cx="1357322" cy="45244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4217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421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157850833"/>
              </p:ext>
            </p:extLst>
          </p:nvPr>
        </p:nvGraphicFramePr>
        <p:xfrm>
          <a:off x="5749925" y="3338513"/>
          <a:ext cx="2305050" cy="814387"/>
        </p:xfrm>
        <a:graphic>
          <a:graphicData uri="http://schemas.openxmlformats.org/presentationml/2006/ole">
            <p:oleObj spid="_x0000_s94723" name="Equation" r:id="rId6" imgW="1104900" imgH="39370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01674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Temperatura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257288"/>
            <a:ext cx="8229600" cy="1538296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ru-RU" sz="2800" b="1" dirty="0" smtClean="0"/>
              <a:t> </a:t>
            </a:r>
            <a:r>
              <a:rPr lang="en-US" sz="2800" b="1" i="1" dirty="0" err="1" smtClean="0"/>
              <a:t>Temperatura</a:t>
            </a:r>
            <a:r>
              <a:rPr lang="en-US" sz="2800" b="1" dirty="0" smtClean="0"/>
              <a:t> – </a:t>
            </a:r>
            <a:r>
              <a:rPr lang="en-US" sz="2800" b="1" dirty="0" err="1" smtClean="0"/>
              <a:t>zattıń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ısıtılǵanlıq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dárejesin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kórsetiwshi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fizikalıq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shama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hám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makroskopik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sistemanıń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termodinamikalıq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teń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salmaqlılıq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halatın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xarakterleydi</a:t>
            </a:r>
            <a:r>
              <a:rPr lang="ru-RU" sz="2800" b="1" dirty="0" smtClean="0"/>
              <a:t>.</a:t>
            </a:r>
            <a:endParaRPr lang="ru-RU" sz="2600" b="1" dirty="0" smtClean="0"/>
          </a:p>
        </p:txBody>
      </p:sp>
      <p:sp>
        <p:nvSpPr>
          <p:cNvPr id="4" name="Содержимое 2"/>
          <p:cNvSpPr txBox="1">
            <a:spLocks/>
          </p:cNvSpPr>
          <p:nvPr/>
        </p:nvSpPr>
        <p:spPr>
          <a:xfrm>
            <a:off x="457200" y="2886072"/>
            <a:ext cx="8229600" cy="271464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/>
          <a:p>
            <a:pPr algn="ctr"/>
            <a:r>
              <a:rPr lang="en-US" sz="2400" b="1" i="1" dirty="0" err="1" smtClean="0"/>
              <a:t>Termodinamikalıq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temperatura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shkalası</a:t>
            </a:r>
            <a:r>
              <a:rPr lang="en-US" sz="2400" b="1" i="1" dirty="0" smtClean="0"/>
              <a:t> </a:t>
            </a:r>
            <a:r>
              <a:rPr lang="ru-RU" sz="2400" b="1" i="1" dirty="0" smtClean="0"/>
              <a:t> </a:t>
            </a:r>
            <a:r>
              <a:rPr lang="en-US" sz="2400" b="1" dirty="0" err="1" smtClean="0"/>
              <a:t>bir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tayanısh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noqat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penen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anıqlanadı</a:t>
            </a:r>
            <a:r>
              <a:rPr lang="en-US" sz="2400" b="1" dirty="0" smtClean="0"/>
              <a:t> – </a:t>
            </a:r>
            <a:r>
              <a:rPr lang="en-US" sz="2400" b="1" dirty="0" err="1" smtClean="0"/>
              <a:t>bul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suwdıń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gaz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suyıqlıq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qattı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fazalıq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halatı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menen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baylanıslı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kritikalıq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noqatı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esaplanadı</a:t>
            </a:r>
            <a:r>
              <a:rPr lang="en-US" sz="2400" b="1" dirty="0" smtClean="0"/>
              <a:t>. </a:t>
            </a:r>
            <a:r>
              <a:rPr lang="en-US" sz="2400" b="1" dirty="0" err="1" smtClean="0"/>
              <a:t>Termodinamikalıq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temperatura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shkalasına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bul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noqat</a:t>
            </a:r>
            <a:r>
              <a:rPr lang="ru-RU" sz="2400" b="1" dirty="0" smtClean="0"/>
              <a:t> </a:t>
            </a:r>
          </a:p>
          <a:p>
            <a:pPr algn="ctr"/>
            <a:r>
              <a:rPr lang="ru-RU" sz="2400" b="1" dirty="0" smtClean="0"/>
              <a:t>273,16 </a:t>
            </a:r>
            <a:r>
              <a:rPr lang="ru-RU" sz="2400" b="1" i="1" dirty="0" smtClean="0"/>
              <a:t>К</a:t>
            </a:r>
            <a:r>
              <a:rPr lang="ru-RU" sz="2400" b="1" dirty="0" smtClean="0"/>
              <a:t> </a:t>
            </a:r>
            <a:r>
              <a:rPr lang="en-US" sz="2400" b="1" dirty="0" err="1" smtClean="0"/>
              <a:t>ge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teń</a:t>
            </a:r>
            <a:r>
              <a:rPr lang="ru-RU" sz="2400" b="1" dirty="0" smtClean="0"/>
              <a:t>.</a:t>
            </a:r>
          </a:p>
          <a:p>
            <a:pPr algn="ctr"/>
            <a:r>
              <a:rPr lang="ru-RU" sz="2400" b="1" i="1" dirty="0" smtClean="0"/>
              <a:t>1 К</a:t>
            </a:r>
            <a:r>
              <a:rPr lang="en-US" sz="2400" b="1" i="1" dirty="0" err="1" smtClean="0"/>
              <a:t>el'vin</a:t>
            </a:r>
            <a:r>
              <a:rPr lang="ru-RU" sz="2400" b="1" i="1" dirty="0" smtClean="0"/>
              <a:t> </a:t>
            </a:r>
            <a:r>
              <a:rPr lang="en-US" sz="2400" b="1" dirty="0" err="1" smtClean="0"/>
              <a:t>suwdıń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kritikalıq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noqatı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termodinamikalıq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temperaturasınıń</a:t>
            </a:r>
            <a:r>
              <a:rPr lang="en-US" sz="2400" b="1" dirty="0" smtClean="0"/>
              <a:t> </a:t>
            </a:r>
            <a:r>
              <a:rPr lang="ru-RU" sz="2400" b="1" dirty="0" smtClean="0"/>
              <a:t> 1/273,16 </a:t>
            </a:r>
            <a:r>
              <a:rPr lang="en-US" sz="2400" b="1" dirty="0" err="1" smtClean="0"/>
              <a:t>bólimine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teń</a:t>
            </a:r>
            <a:r>
              <a:rPr lang="ru-RU" sz="2400" b="1" dirty="0" smtClean="0"/>
              <a:t>.</a:t>
            </a:r>
            <a:endParaRPr lang="ru-RU" sz="24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57200" y="5781688"/>
            <a:ext cx="8229600" cy="461665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 smtClean="0"/>
              <a:t>Tábiyatta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absolyut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nolden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tómen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temperatura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bolmaydı</a:t>
            </a:r>
            <a:r>
              <a:rPr lang="en-US" sz="2400" b="1" dirty="0" smtClean="0"/>
              <a:t> ! </a:t>
            </a: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3" name="Picture 1" descr="D:\Oksana\МКЛ_11\ЛЕКЦИЯ 31\shkala2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984" y="171432"/>
            <a:ext cx="8686848" cy="6515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Прямоугольник 1"/>
          <p:cNvSpPr/>
          <p:nvPr/>
        </p:nvSpPr>
        <p:spPr>
          <a:xfrm>
            <a:off x="604075" y="278580"/>
            <a:ext cx="2250300" cy="45006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/>
              <a:t>Selciy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shkalası</a:t>
            </a:r>
            <a:endParaRPr lang="ru-RU" sz="20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131808" y="214656"/>
            <a:ext cx="2790372" cy="69400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/>
              <a:t>Termodinamikalıq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shkala</a:t>
            </a:r>
            <a:endParaRPr lang="ru-RU" sz="20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112072" y="1448736"/>
            <a:ext cx="2250300" cy="360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/>
              <a:t>Suwdıń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qaynawı</a:t>
            </a:r>
            <a:endParaRPr lang="ru-RU" sz="2000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5112072" y="3609024"/>
            <a:ext cx="2250300" cy="360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/>
              <a:t>Qurǵaq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muz</a:t>
            </a:r>
            <a:endParaRPr lang="ru-RU" sz="2000" b="1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5151607" y="2708904"/>
            <a:ext cx="2250300" cy="360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/>
              <a:t>Muzdıń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eriwi</a:t>
            </a:r>
            <a:endParaRPr lang="ru-RU" sz="2000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078101" y="4891435"/>
            <a:ext cx="2250300" cy="360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/>
              <a:t>Suyıq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hawa</a:t>
            </a:r>
            <a:endParaRPr lang="ru-RU" sz="2000" b="1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5078101" y="6058628"/>
            <a:ext cx="2250300" cy="36004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/>
              <a:t>Absolyut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nol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xmlns="" val="358397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2852728" y="4605344"/>
            <a:ext cx="3619520" cy="12668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1186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ru-RU" b="1" dirty="0" smtClean="0">
                <a:solidFill>
                  <a:schemeClr val="tx1"/>
                </a:solidFill>
              </a:rPr>
              <a:t> </a:t>
            </a:r>
            <a:r>
              <a:rPr lang="en-US" b="1" dirty="0" smtClean="0">
                <a:solidFill>
                  <a:schemeClr val="tx1"/>
                </a:solidFill>
              </a:rPr>
              <a:t>Avogadro </a:t>
            </a:r>
            <a:r>
              <a:rPr lang="en-US" b="1" dirty="0" err="1" smtClean="0">
                <a:solidFill>
                  <a:schemeClr val="tx1"/>
                </a:solidFill>
              </a:rPr>
              <a:t>nızamı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>
          <a:xfrm>
            <a:off x="228576" y="1166800"/>
            <a:ext cx="8686848" cy="1104896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 err="1" smtClean="0"/>
              <a:t>Qálegen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gazdıń</a:t>
            </a:r>
            <a:r>
              <a:rPr lang="en-US" sz="2400" b="1" dirty="0" smtClean="0"/>
              <a:t> 1 </a:t>
            </a:r>
            <a:r>
              <a:rPr lang="en-US" sz="2400" b="1" dirty="0" err="1" smtClean="0"/>
              <a:t>molı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temperatura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basım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birdey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bolǵanda</a:t>
            </a:r>
            <a:r>
              <a:rPr lang="en-US" sz="2400" b="1" dirty="0" smtClean="0"/>
              <a:t>, </a:t>
            </a:r>
          </a:p>
          <a:p>
            <a:pPr marL="0" indent="0" algn="ctr">
              <a:buNone/>
            </a:pPr>
            <a:r>
              <a:rPr lang="en-US" sz="2400" b="1" dirty="0" smtClean="0"/>
              <a:t> </a:t>
            </a:r>
            <a:r>
              <a:rPr lang="en-US" sz="2400" b="1" dirty="0" err="1" smtClean="0"/>
              <a:t>birdey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kólemge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iye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boladı</a:t>
            </a:r>
            <a:r>
              <a:rPr lang="en-US" sz="2400" b="1" dirty="0" smtClean="0"/>
              <a:t>. </a:t>
            </a:r>
            <a:endParaRPr lang="ru-RU" sz="2400" b="1" dirty="0"/>
          </a:p>
        </p:txBody>
      </p:sp>
      <p:sp>
        <p:nvSpPr>
          <p:cNvPr id="4" name="Содержимое 4"/>
          <p:cNvSpPr txBox="1">
            <a:spLocks/>
          </p:cNvSpPr>
          <p:nvPr/>
        </p:nvSpPr>
        <p:spPr>
          <a:xfrm>
            <a:off x="228576" y="2614608"/>
            <a:ext cx="8686848" cy="15382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400" b="1" dirty="0" smtClean="0"/>
              <a:t>Normal </a:t>
            </a:r>
            <a:r>
              <a:rPr lang="en-US" sz="2400" b="1" dirty="0" err="1" smtClean="0"/>
              <a:t>sharayatlardaǵı</a:t>
            </a:r>
            <a:r>
              <a:rPr lang="ru-RU" sz="2400" b="1" dirty="0" smtClean="0"/>
              <a:t> </a:t>
            </a:r>
          </a:p>
          <a:p>
            <a:pPr lvl="0" algn="ctr">
              <a:spcBef>
                <a:spcPct val="20000"/>
              </a:spcBef>
            </a:pPr>
            <a:r>
              <a:rPr lang="ru-RU" sz="2400" b="1" dirty="0" smtClean="0"/>
              <a:t> (</a:t>
            </a:r>
            <a:r>
              <a:rPr lang="ru-RU" sz="2400" b="1" i="1" dirty="0" smtClean="0"/>
              <a:t>Т</a:t>
            </a:r>
            <a:r>
              <a:rPr lang="ru-RU" sz="2400" b="1" i="1" baseline="-25000" dirty="0" smtClean="0"/>
              <a:t>о</a:t>
            </a:r>
            <a:r>
              <a:rPr lang="ru-RU" sz="2400" b="1" i="1" dirty="0" smtClean="0"/>
              <a:t> = 273,15К = 0°С, р</a:t>
            </a:r>
            <a:r>
              <a:rPr lang="ru-RU" sz="2400" b="1" i="1" baseline="-25000" dirty="0" smtClean="0"/>
              <a:t>0</a:t>
            </a:r>
            <a:r>
              <a:rPr lang="ru-RU" sz="2400" b="1" i="1" dirty="0" smtClean="0"/>
              <a:t> = 101325</a:t>
            </a:r>
            <a:r>
              <a:rPr lang="en-US" sz="2400" b="1" i="1" dirty="0" smtClean="0"/>
              <a:t> P</a:t>
            </a:r>
            <a:r>
              <a:rPr lang="ru-RU" sz="2400" b="1" i="1" dirty="0" smtClean="0"/>
              <a:t>а.</a:t>
            </a:r>
            <a:r>
              <a:rPr lang="ru-RU" sz="2400" b="1" dirty="0" smtClean="0"/>
              <a:t>)   </a:t>
            </a:r>
            <a:r>
              <a:rPr lang="en-US" sz="2400" b="1" dirty="0" err="1" smtClean="0"/>
              <a:t>kólem</a:t>
            </a:r>
            <a:r>
              <a:rPr lang="en-US" sz="2400" b="1" dirty="0" smtClean="0"/>
              <a:t>  </a:t>
            </a:r>
            <a:r>
              <a:rPr lang="en-US" sz="2400" b="1" dirty="0" err="1" smtClean="0"/>
              <a:t>tómendegige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boladı</a:t>
            </a:r>
            <a:r>
              <a:rPr lang="en-US" sz="2400" b="1" dirty="0" smtClean="0"/>
              <a:t>: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909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89089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88961450"/>
              </p:ext>
            </p:extLst>
          </p:nvPr>
        </p:nvGraphicFramePr>
        <p:xfrm>
          <a:off x="3124200" y="4695825"/>
          <a:ext cx="3059113" cy="995363"/>
        </p:xfrm>
        <a:graphic>
          <a:graphicData uri="http://schemas.openxmlformats.org/presentationml/2006/ole">
            <p:oleObj spid="_x0000_s89259" name="Equation" r:id="rId4" imgW="1295400" imgH="41910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27"/>
          <p:cNvSpPr/>
          <p:nvPr/>
        </p:nvSpPr>
        <p:spPr>
          <a:xfrm>
            <a:off x="3714749" y="4286250"/>
            <a:ext cx="1846391" cy="17145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661" y="171432"/>
            <a:ext cx="8862678" cy="757238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Dalton </a:t>
            </a:r>
            <a:r>
              <a:rPr lang="en-US" b="1" dirty="0" err="1" smtClean="0">
                <a:solidFill>
                  <a:schemeClr val="tx1"/>
                </a:solidFill>
              </a:rPr>
              <a:t>nızamı</a:t>
            </a:r>
            <a:endParaRPr lang="ru-RU" b="1" dirty="0" smtClean="0">
              <a:solidFill>
                <a:schemeClr val="tx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928687" y="1285875"/>
            <a:ext cx="1846391" cy="17145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3714749" y="1285875"/>
            <a:ext cx="1846391" cy="17145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6572249" y="1285875"/>
            <a:ext cx="1846391" cy="17145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1643063" y="2000250"/>
            <a:ext cx="307732" cy="285750"/>
          </a:xfrm>
          <a:prstGeom prst="ellipse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6786563" y="2571750"/>
            <a:ext cx="307732" cy="28575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4429125" y="2000250"/>
            <a:ext cx="307732" cy="28575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2000250" y="2286000"/>
            <a:ext cx="307732" cy="285750"/>
          </a:xfrm>
          <a:prstGeom prst="ellipse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1214438" y="2286000"/>
            <a:ext cx="307732" cy="285750"/>
          </a:xfrm>
          <a:prstGeom prst="ellipse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2000250" y="1571625"/>
            <a:ext cx="307732" cy="285750"/>
          </a:xfrm>
          <a:prstGeom prst="ellipse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1143000" y="1571625"/>
            <a:ext cx="307732" cy="285750"/>
          </a:xfrm>
          <a:prstGeom prst="ellipse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3857625" y="1500188"/>
            <a:ext cx="307732" cy="28575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4786313" y="2500313"/>
            <a:ext cx="307732" cy="28575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2" name="Овал 21"/>
          <p:cNvSpPr/>
          <p:nvPr/>
        </p:nvSpPr>
        <p:spPr>
          <a:xfrm>
            <a:off x="3786188" y="2428875"/>
            <a:ext cx="307732" cy="28575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4786313" y="1500188"/>
            <a:ext cx="307732" cy="28575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7143750" y="2071688"/>
            <a:ext cx="307732" cy="28575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7786688" y="2500313"/>
            <a:ext cx="307732" cy="28575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26" name="Овал 25"/>
          <p:cNvSpPr/>
          <p:nvPr/>
        </p:nvSpPr>
        <p:spPr>
          <a:xfrm>
            <a:off x="6786563" y="1500188"/>
            <a:ext cx="307732" cy="28575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7" name="Овал 26"/>
          <p:cNvSpPr/>
          <p:nvPr/>
        </p:nvSpPr>
        <p:spPr>
          <a:xfrm>
            <a:off x="7643813" y="1500188"/>
            <a:ext cx="307732" cy="28575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9" name="Выноска со стрелкой вниз 28"/>
          <p:cNvSpPr/>
          <p:nvPr/>
        </p:nvSpPr>
        <p:spPr>
          <a:xfrm>
            <a:off x="571486" y="3248024"/>
            <a:ext cx="8072474" cy="928688"/>
          </a:xfrm>
          <a:prstGeom prst="downArrowCallou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0" name="Стрелка вниз 29"/>
          <p:cNvSpPr/>
          <p:nvPr/>
        </p:nvSpPr>
        <p:spPr>
          <a:xfrm>
            <a:off x="1571624" y="3000375"/>
            <a:ext cx="384665" cy="357188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1" name="Стрелка вниз 30"/>
          <p:cNvSpPr/>
          <p:nvPr/>
        </p:nvSpPr>
        <p:spPr>
          <a:xfrm>
            <a:off x="7286624" y="3000375"/>
            <a:ext cx="384665" cy="357188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3" name="Стрелка вниз 32"/>
          <p:cNvSpPr/>
          <p:nvPr/>
        </p:nvSpPr>
        <p:spPr>
          <a:xfrm>
            <a:off x="4357688" y="3000375"/>
            <a:ext cx="384664" cy="357188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69" name="Rectangle 2"/>
          <p:cNvSpPr>
            <a:spLocks noChangeArrowheads="1"/>
          </p:cNvSpPr>
          <p:nvPr/>
        </p:nvSpPr>
        <p:spPr bwMode="auto">
          <a:xfrm>
            <a:off x="-1" y="0"/>
            <a:ext cx="98474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ru-RU"/>
          </a:p>
        </p:txBody>
      </p:sp>
      <p:graphicFrame>
        <p:nvGraphicFramePr>
          <p:cNvPr id="19457" name="Object 1"/>
          <p:cNvGraphicFramePr>
            <a:graphicFrameLocks noChangeAspect="1"/>
          </p:cNvGraphicFramePr>
          <p:nvPr/>
        </p:nvGraphicFramePr>
        <p:xfrm>
          <a:off x="2357438" y="6072188"/>
          <a:ext cx="4704878" cy="785812"/>
        </p:xfrm>
        <a:graphic>
          <a:graphicData uri="http://schemas.openxmlformats.org/presentationml/2006/ole">
            <p:oleObj spid="_x0000_s156278" name="Формула" r:id="rId4" imgW="1282700" imgH="228600" progId="Equation.3">
              <p:embed/>
            </p:oleObj>
          </a:graphicData>
        </a:graphic>
      </p:graphicFrame>
      <p:sp>
        <p:nvSpPr>
          <p:cNvPr id="1070" name="Rectangle 4"/>
          <p:cNvSpPr>
            <a:spLocks noChangeArrowheads="1"/>
          </p:cNvSpPr>
          <p:nvPr/>
        </p:nvSpPr>
        <p:spPr bwMode="auto">
          <a:xfrm>
            <a:off x="-1" y="0"/>
            <a:ext cx="98474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ru-RU"/>
          </a:p>
        </p:txBody>
      </p:sp>
      <p:graphicFrame>
        <p:nvGraphicFramePr>
          <p:cNvPr id="19459" name="Object 3"/>
          <p:cNvGraphicFramePr>
            <a:graphicFrameLocks noChangeAspect="1"/>
          </p:cNvGraphicFramePr>
          <p:nvPr/>
        </p:nvGraphicFramePr>
        <p:xfrm>
          <a:off x="1285875" y="3286125"/>
          <a:ext cx="923196" cy="555625"/>
        </p:xfrm>
        <a:graphic>
          <a:graphicData uri="http://schemas.openxmlformats.org/presentationml/2006/ole">
            <p:oleObj spid="_x0000_s156279" name="Формула" r:id="rId5" imgW="342603" imgH="215713" progId="Equation.3">
              <p:embed/>
            </p:oleObj>
          </a:graphicData>
        </a:graphic>
      </p:graphicFrame>
      <p:sp>
        <p:nvSpPr>
          <p:cNvPr id="1071" name="Rectangle 5"/>
          <p:cNvSpPr>
            <a:spLocks noChangeArrowheads="1"/>
          </p:cNvSpPr>
          <p:nvPr/>
        </p:nvSpPr>
        <p:spPr bwMode="auto">
          <a:xfrm>
            <a:off x="-1" y="685800"/>
            <a:ext cx="98474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ru-RU"/>
          </a:p>
        </p:txBody>
      </p:sp>
      <p:sp>
        <p:nvSpPr>
          <p:cNvPr id="1072" name="Rectangle 7"/>
          <p:cNvSpPr>
            <a:spLocks noChangeArrowheads="1"/>
          </p:cNvSpPr>
          <p:nvPr/>
        </p:nvSpPr>
        <p:spPr bwMode="auto">
          <a:xfrm>
            <a:off x="-1" y="0"/>
            <a:ext cx="98474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ru-RU"/>
          </a:p>
        </p:txBody>
      </p:sp>
      <p:graphicFrame>
        <p:nvGraphicFramePr>
          <p:cNvPr id="19462" name="Object 6"/>
          <p:cNvGraphicFramePr>
            <a:graphicFrameLocks noChangeAspect="1"/>
          </p:cNvGraphicFramePr>
          <p:nvPr/>
        </p:nvGraphicFramePr>
        <p:xfrm>
          <a:off x="4071938" y="3286125"/>
          <a:ext cx="1000128" cy="571500"/>
        </p:xfrm>
        <a:graphic>
          <a:graphicData uri="http://schemas.openxmlformats.org/presentationml/2006/ole">
            <p:oleObj spid="_x0000_s156280" name="Формула" r:id="rId6" imgW="355292" imgH="215713" progId="Equation.3">
              <p:embed/>
            </p:oleObj>
          </a:graphicData>
        </a:graphic>
      </p:graphicFrame>
      <p:sp>
        <p:nvSpPr>
          <p:cNvPr id="1073" name="Rectangle 8"/>
          <p:cNvSpPr>
            <a:spLocks noChangeArrowheads="1"/>
          </p:cNvSpPr>
          <p:nvPr/>
        </p:nvSpPr>
        <p:spPr bwMode="auto">
          <a:xfrm>
            <a:off x="-1" y="685800"/>
            <a:ext cx="98474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ru-RU"/>
          </a:p>
        </p:txBody>
      </p:sp>
      <p:sp>
        <p:nvSpPr>
          <p:cNvPr id="1074" name="Rectangle 10"/>
          <p:cNvSpPr>
            <a:spLocks noChangeArrowheads="1"/>
          </p:cNvSpPr>
          <p:nvPr/>
        </p:nvSpPr>
        <p:spPr bwMode="auto">
          <a:xfrm>
            <a:off x="-1" y="0"/>
            <a:ext cx="98474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ru-RU"/>
          </a:p>
        </p:txBody>
      </p:sp>
      <p:graphicFrame>
        <p:nvGraphicFramePr>
          <p:cNvPr id="19465" name="Object 9"/>
          <p:cNvGraphicFramePr>
            <a:graphicFrameLocks noChangeAspect="1"/>
          </p:cNvGraphicFramePr>
          <p:nvPr/>
        </p:nvGraphicFramePr>
        <p:xfrm>
          <a:off x="7000874" y="3286125"/>
          <a:ext cx="1080481" cy="642938"/>
        </p:xfrm>
        <a:graphic>
          <a:graphicData uri="http://schemas.openxmlformats.org/presentationml/2006/ole">
            <p:oleObj spid="_x0000_s156281" name="Формула" r:id="rId7" imgW="355446" imgH="228501" progId="Equation.3">
              <p:embed/>
            </p:oleObj>
          </a:graphicData>
        </a:graphic>
      </p:graphicFrame>
      <p:sp>
        <p:nvSpPr>
          <p:cNvPr id="41" name="Овал 40"/>
          <p:cNvSpPr/>
          <p:nvPr/>
        </p:nvSpPr>
        <p:spPr>
          <a:xfrm>
            <a:off x="5205416" y="5329248"/>
            <a:ext cx="307732" cy="285750"/>
          </a:xfrm>
          <a:prstGeom prst="ellipse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2" name="Овал 41"/>
          <p:cNvSpPr/>
          <p:nvPr/>
        </p:nvSpPr>
        <p:spPr>
          <a:xfrm>
            <a:off x="4933952" y="4967296"/>
            <a:ext cx="307732" cy="28575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3" name="Овал 42"/>
          <p:cNvSpPr/>
          <p:nvPr/>
        </p:nvSpPr>
        <p:spPr>
          <a:xfrm>
            <a:off x="4029072" y="5148272"/>
            <a:ext cx="307732" cy="28575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4" name="Овал 43"/>
          <p:cNvSpPr/>
          <p:nvPr/>
        </p:nvSpPr>
        <p:spPr>
          <a:xfrm>
            <a:off x="4933952" y="4424368"/>
            <a:ext cx="307732" cy="285750"/>
          </a:xfrm>
          <a:prstGeom prst="ellipse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5" name="Овал 44"/>
          <p:cNvSpPr/>
          <p:nvPr/>
        </p:nvSpPr>
        <p:spPr>
          <a:xfrm>
            <a:off x="4029072" y="5600712"/>
            <a:ext cx="307732" cy="285750"/>
          </a:xfrm>
          <a:prstGeom prst="ellipse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6" name="Овал 45"/>
          <p:cNvSpPr/>
          <p:nvPr/>
        </p:nvSpPr>
        <p:spPr>
          <a:xfrm>
            <a:off x="3848096" y="4786320"/>
            <a:ext cx="307732" cy="285750"/>
          </a:xfrm>
          <a:prstGeom prst="ellipse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7" name="Овал 46"/>
          <p:cNvSpPr/>
          <p:nvPr/>
        </p:nvSpPr>
        <p:spPr>
          <a:xfrm>
            <a:off x="4572000" y="4967296"/>
            <a:ext cx="307732" cy="285750"/>
          </a:xfrm>
          <a:prstGeom prst="ellipse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8" name="Овал 47"/>
          <p:cNvSpPr/>
          <p:nvPr/>
        </p:nvSpPr>
        <p:spPr>
          <a:xfrm>
            <a:off x="5205416" y="5600712"/>
            <a:ext cx="307732" cy="28575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9" name="Овал 48"/>
          <p:cNvSpPr/>
          <p:nvPr/>
        </p:nvSpPr>
        <p:spPr>
          <a:xfrm>
            <a:off x="4572000" y="5238760"/>
            <a:ext cx="307732" cy="28575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0" name="Овал 49"/>
          <p:cNvSpPr/>
          <p:nvPr/>
        </p:nvSpPr>
        <p:spPr>
          <a:xfrm>
            <a:off x="4481512" y="4605344"/>
            <a:ext cx="307732" cy="28575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1" name="Овал 50"/>
          <p:cNvSpPr/>
          <p:nvPr/>
        </p:nvSpPr>
        <p:spPr>
          <a:xfrm>
            <a:off x="5024440" y="4695832"/>
            <a:ext cx="307732" cy="28575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2" name="Овал 51"/>
          <p:cNvSpPr/>
          <p:nvPr/>
        </p:nvSpPr>
        <p:spPr>
          <a:xfrm>
            <a:off x="4662488" y="5600712"/>
            <a:ext cx="307732" cy="28575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3" name="Овал 52"/>
          <p:cNvSpPr/>
          <p:nvPr/>
        </p:nvSpPr>
        <p:spPr>
          <a:xfrm>
            <a:off x="4029072" y="4514856"/>
            <a:ext cx="307732" cy="28575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4" name="Овал 53"/>
          <p:cNvSpPr/>
          <p:nvPr/>
        </p:nvSpPr>
        <p:spPr>
          <a:xfrm>
            <a:off x="4391024" y="4967296"/>
            <a:ext cx="307732" cy="28575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5" name="Овал 54"/>
          <p:cNvSpPr/>
          <p:nvPr/>
        </p:nvSpPr>
        <p:spPr>
          <a:xfrm>
            <a:off x="5024440" y="5329248"/>
            <a:ext cx="307732" cy="28575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8615" name="Rectangle 7"/>
          <p:cNvSpPr>
            <a:spLocks noChangeArrowheads="1"/>
          </p:cNvSpPr>
          <p:nvPr/>
        </p:nvSpPr>
        <p:spPr bwMode="auto">
          <a:xfrm>
            <a:off x="319064" y="4143380"/>
            <a:ext cx="8539216" cy="12003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Dalton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nızamı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: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Ideal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gazlar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aralaspası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basımı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aralaspanı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qurawshı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gazlardıń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jeke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basımları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jıyındısına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teń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</a:p>
        </p:txBody>
      </p:sp>
      <p:sp>
        <p:nvSpPr>
          <p:cNvPr id="40" name="Стрелка вниз 39"/>
          <p:cNvSpPr/>
          <p:nvPr/>
        </p:nvSpPr>
        <p:spPr>
          <a:xfrm>
            <a:off x="4119560" y="5872176"/>
            <a:ext cx="1357320" cy="342906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84539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0"/>
                            </p:stCondLst>
                            <p:childTnLst>
                              <p:par>
                                <p:cTn id="7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500"/>
                            </p:stCondLst>
                            <p:childTnLst>
                              <p:par>
                                <p:cTn id="8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000"/>
                            </p:stCondLst>
                            <p:childTnLst>
                              <p:par>
                                <p:cTn id="8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9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9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2000"/>
                                        <p:tgtEl>
                                          <p:spTgt spid="68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 autoUpdateAnimBg="0"/>
      <p:bldP spid="2" grpId="0" animBg="1" autoUpdateAnimBg="0"/>
      <p:bldP spid="3" grpId="0" animBg="1" autoUpdateAnimBg="0"/>
      <p:bldP spid="4" grpId="0" animBg="1" autoUpdateAnimBg="0"/>
      <p:bldP spid="5" grpId="0" animBg="1" autoUpdateAnimBg="0"/>
      <p:bldP spid="6" grpId="0" animBg="1" autoUpdateAnimBg="0"/>
      <p:bldP spid="14" grpId="0" animBg="1" autoUpdateAnimBg="0"/>
      <p:bldP spid="15" grpId="0" animBg="1" autoUpdateAnimBg="0"/>
      <p:bldP spid="16" grpId="0" animBg="1" autoUpdateAnimBg="0"/>
      <p:bldP spid="17" grpId="0" animBg="1" autoUpdateAnimBg="0"/>
      <p:bldP spid="18" grpId="0" animBg="1" autoUpdateAnimBg="0"/>
      <p:bldP spid="19" grpId="0" animBg="1" autoUpdateAnimBg="0"/>
      <p:bldP spid="20" grpId="0" animBg="1" autoUpdateAnimBg="0"/>
      <p:bldP spid="21" grpId="0" animBg="1" autoUpdateAnimBg="0"/>
      <p:bldP spid="22" grpId="0" animBg="1" autoUpdateAnimBg="0"/>
      <p:bldP spid="23" grpId="0" animBg="1" autoUpdateAnimBg="0"/>
      <p:bldP spid="24" grpId="0" animBg="1" autoUpdateAnimBg="0"/>
      <p:bldP spid="25" grpId="0" animBg="1" autoUpdateAnimBg="0"/>
      <p:bldP spid="26" grpId="0" animBg="1" autoUpdateAnimBg="0"/>
      <p:bldP spid="27" grpId="0" animBg="1" autoUpdateAnimBg="0"/>
      <p:bldP spid="29" grpId="0" animBg="1" autoUpdateAnimBg="0"/>
      <p:bldP spid="30" grpId="0" animBg="1" autoUpdateAnimBg="0"/>
      <p:bldP spid="31" grpId="0" animBg="1" autoUpdateAnimBg="0"/>
      <p:bldP spid="33" grpId="0" animBg="1" autoUpdateAnimBg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68615" grpId="0" animBg="1"/>
      <p:bldP spid="4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Скругленный прямоугольник 18"/>
          <p:cNvSpPr/>
          <p:nvPr/>
        </p:nvSpPr>
        <p:spPr>
          <a:xfrm>
            <a:off x="1133456" y="4605344"/>
            <a:ext cx="2714640" cy="90488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576" y="171432"/>
            <a:ext cx="4162448" cy="633416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</a:rPr>
              <a:t>Izobaralıq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proces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>
          <a:xfrm>
            <a:off x="138088" y="985824"/>
            <a:ext cx="4433912" cy="3433784"/>
          </a:xfrm>
          <a:ln w="38100">
            <a:solidFill>
              <a:srgbClr val="002060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 err="1" smtClean="0"/>
              <a:t>Izobaralıq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proces</a:t>
            </a:r>
            <a:r>
              <a:rPr lang="en-US" sz="2400" b="1" dirty="0" smtClean="0"/>
              <a:t> – </a:t>
            </a:r>
            <a:r>
              <a:rPr lang="en-US" sz="2400" b="1" dirty="0" err="1" smtClean="0"/>
              <a:t>bul</a:t>
            </a:r>
            <a:r>
              <a:rPr lang="en-US" sz="2400" b="1" dirty="0" smtClean="0"/>
              <a:t> </a:t>
            </a:r>
            <a:r>
              <a:rPr lang="en-US" sz="2400" b="1" i="1" dirty="0" smtClean="0"/>
              <a:t>P </a:t>
            </a:r>
            <a:r>
              <a:rPr lang="en-US" sz="2400" b="1" dirty="0" err="1" smtClean="0"/>
              <a:t>basım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turaqlı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bolǵanda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termodinamikalıq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sistemanıń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ózgeriw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procesi</a:t>
            </a:r>
            <a:endParaRPr lang="en-US" sz="2400" b="1" dirty="0" smtClean="0"/>
          </a:p>
          <a:p>
            <a:pPr marL="0" indent="0" algn="ctr">
              <a:buNone/>
            </a:pPr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Gey-Lyussak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nızamı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marL="0" indent="0" algn="ctr">
              <a:buNone/>
            </a:pPr>
            <a:r>
              <a:rPr lang="en-US" sz="2400" b="1" dirty="0" err="1" smtClean="0"/>
              <a:t>Berilgen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massalı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gaz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kólemi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basım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turaqlı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bolǵanda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temperaturaǵa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baylanıslı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túrde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tuwrı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sızıq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boyınsha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ózgeredi</a:t>
            </a:r>
            <a:r>
              <a:rPr lang="en-US" sz="2400" b="1" dirty="0" smtClean="0"/>
              <a:t>:</a:t>
            </a:r>
            <a:endParaRPr lang="ru-RU" sz="2800" b="1" dirty="0" smtClean="0"/>
          </a:p>
          <a:p>
            <a:pPr>
              <a:buNone/>
            </a:pPr>
            <a:endParaRPr lang="ru-RU" sz="2800" dirty="0" smtClean="0"/>
          </a:p>
        </p:txBody>
      </p:sp>
      <p:sp>
        <p:nvSpPr>
          <p:cNvPr id="9523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981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981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9816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0839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186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1864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21863" name="Object 7"/>
          <p:cNvGraphicFramePr>
            <a:graphicFrameLocks noChangeAspect="1"/>
          </p:cNvGraphicFramePr>
          <p:nvPr/>
        </p:nvGraphicFramePr>
        <p:xfrm>
          <a:off x="1585896" y="4786320"/>
          <a:ext cx="1899185" cy="528639"/>
        </p:xfrm>
        <a:graphic>
          <a:graphicData uri="http://schemas.openxmlformats.org/presentationml/2006/ole">
            <p:oleObj spid="_x0000_s122276" name="Equation" r:id="rId5" imgW="876300" imgH="228600" progId="">
              <p:embed/>
            </p:oleObj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5657856" y="3971928"/>
            <a:ext cx="3077766" cy="2585323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V </a:t>
            </a:r>
            <a:r>
              <a:rPr lang="en-US" sz="2400" b="1" baseline="-30000" dirty="0" smtClean="0"/>
              <a:t>0</a:t>
            </a:r>
            <a:r>
              <a:rPr lang="ru-RU" sz="2400" b="1" dirty="0" smtClean="0"/>
              <a:t>—</a:t>
            </a:r>
            <a:r>
              <a:rPr lang="uz-Cyrl-UZ" sz="2400" b="1" dirty="0" smtClean="0"/>
              <a:t>  </a:t>
            </a:r>
            <a:r>
              <a:rPr lang="en-US" sz="2400" b="1" i="1" dirty="0" smtClean="0"/>
              <a:t>t</a:t>
            </a:r>
            <a:r>
              <a:rPr lang="ru-RU" sz="2400" b="1" i="1" dirty="0" smtClean="0"/>
              <a:t> = 0°</a:t>
            </a:r>
            <a:r>
              <a:rPr lang="en-US" sz="2400" b="1" i="1" dirty="0" smtClean="0"/>
              <a:t>C </a:t>
            </a:r>
            <a:r>
              <a:rPr lang="en-US" sz="2400" b="1" dirty="0" err="1" smtClean="0"/>
              <a:t>daǵı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kólem</a:t>
            </a:r>
            <a:endParaRPr lang="en-US" sz="2400" b="1" dirty="0" smtClean="0"/>
          </a:p>
          <a:p>
            <a:endParaRPr lang="en-US" sz="2400" b="1" i="1" dirty="0" smtClean="0"/>
          </a:p>
          <a:p>
            <a:endParaRPr lang="en-US" sz="2400" b="1" i="1" dirty="0" smtClean="0"/>
          </a:p>
          <a:p>
            <a:endParaRPr lang="en-US" sz="2400" b="1" i="1" dirty="0" smtClean="0"/>
          </a:p>
          <a:p>
            <a:endParaRPr lang="ru-RU" sz="2400" dirty="0" smtClean="0"/>
          </a:p>
          <a:p>
            <a:endParaRPr lang="ru-RU" dirty="0"/>
          </a:p>
        </p:txBody>
      </p:sp>
      <p:sp>
        <p:nvSpPr>
          <p:cNvPr id="121866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21865" name="Object 9"/>
          <p:cNvGraphicFramePr>
            <a:graphicFrameLocks noChangeAspect="1"/>
          </p:cNvGraphicFramePr>
          <p:nvPr/>
        </p:nvGraphicFramePr>
        <p:xfrm>
          <a:off x="6381760" y="4786320"/>
          <a:ext cx="1738343" cy="879643"/>
        </p:xfrm>
        <a:graphic>
          <a:graphicData uri="http://schemas.openxmlformats.org/presentationml/2006/ole">
            <p:oleObj spid="_x0000_s122277" name="Equation" r:id="rId6" imgW="787058" imgH="393529" progId="">
              <p:embed/>
            </p:oleObj>
          </a:graphicData>
        </a:graphic>
      </p:graphicFrame>
      <p:sp>
        <p:nvSpPr>
          <p:cNvPr id="121868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controls>
      <p:control spid="122275" name="ShockwaveFlash1" r:id="rId2" imgW="1828571" imgH="1828571"/>
    </p:controls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Скругленный прямоугольник 18"/>
          <p:cNvSpPr/>
          <p:nvPr/>
        </p:nvSpPr>
        <p:spPr>
          <a:xfrm>
            <a:off x="1364436" y="3789048"/>
            <a:ext cx="1800240" cy="90488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576" y="171432"/>
            <a:ext cx="4162448" cy="633416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</a:rPr>
              <a:t>Izoxoralıq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proces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>
          <a:xfrm>
            <a:off x="47600" y="895335"/>
            <a:ext cx="4433912" cy="2701939"/>
          </a:xfrm>
          <a:ln w="38100">
            <a:solidFill>
              <a:srgbClr val="002060"/>
            </a:solidFill>
          </a:ln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400" b="1" dirty="0" err="1" smtClean="0"/>
              <a:t>Izoxoralıq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proces</a:t>
            </a:r>
            <a:r>
              <a:rPr lang="en-US" sz="2400" b="1" dirty="0" smtClean="0"/>
              <a:t> </a:t>
            </a:r>
            <a:r>
              <a:rPr lang="ru-RU" sz="2400" b="1" dirty="0" smtClean="0"/>
              <a:t> –  </a:t>
            </a:r>
            <a:r>
              <a:rPr lang="en-US" sz="2400" b="1" i="1" dirty="0" smtClean="0"/>
              <a:t>V </a:t>
            </a:r>
            <a:r>
              <a:rPr lang="en-US" sz="2400" b="1" dirty="0" err="1" smtClean="0"/>
              <a:t>kólem</a:t>
            </a:r>
            <a:r>
              <a:rPr lang="en-US" sz="2400" b="1" i="1" dirty="0" smtClean="0"/>
              <a:t> </a:t>
            </a:r>
            <a:r>
              <a:rPr lang="en-US" sz="2400" b="1" dirty="0" err="1" smtClean="0"/>
              <a:t>turaqlı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bolǵanda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termodinamikalıq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sistema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halatınıń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ózgeriw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procesi</a:t>
            </a:r>
            <a:r>
              <a:rPr lang="en-US" sz="2400" b="1" dirty="0" smtClean="0"/>
              <a:t>. </a:t>
            </a:r>
          </a:p>
          <a:p>
            <a:pPr marL="0" indent="0" algn="ctr">
              <a:buNone/>
            </a:pPr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Sharl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’ </a:t>
            </a:r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nızamı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marL="0" indent="0" algn="ctr">
              <a:buNone/>
            </a:pPr>
            <a:r>
              <a:rPr lang="en-US" sz="2400" b="1" dirty="0" err="1" smtClean="0"/>
              <a:t>Kólem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turaqlı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bolǵanda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gazdıń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berilgen</a:t>
            </a:r>
            <a:r>
              <a:rPr lang="en-US" sz="2400" b="1" dirty="0" smtClean="0"/>
              <a:t> </a:t>
            </a:r>
            <a:r>
              <a:rPr lang="en-US" sz="2400" b="1" i="1" dirty="0" smtClean="0"/>
              <a:t>m </a:t>
            </a:r>
            <a:r>
              <a:rPr lang="en-US" sz="2400" b="1" dirty="0" err="1" smtClean="0"/>
              <a:t>massası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ushın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basımnıń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temperaturaǵa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qatnası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turaqlı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shama</a:t>
            </a:r>
            <a:r>
              <a:rPr lang="uz-Cyrl-UZ" sz="2400" b="1" dirty="0" smtClean="0"/>
              <a:t> </a:t>
            </a:r>
            <a:endParaRPr lang="ru-RU" sz="2800" b="1" dirty="0" smtClean="0"/>
          </a:p>
          <a:p>
            <a:pPr>
              <a:buNone/>
            </a:pPr>
            <a:endParaRPr lang="ru-RU" sz="2800" b="1" dirty="0" smtClean="0"/>
          </a:p>
          <a:p>
            <a:pPr>
              <a:buNone/>
            </a:pPr>
            <a:endParaRPr lang="ru-RU" sz="2800" dirty="0" smtClean="0"/>
          </a:p>
        </p:txBody>
      </p:sp>
      <p:sp>
        <p:nvSpPr>
          <p:cNvPr id="9523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981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981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9816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0839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1" name="Содержимое 4"/>
          <p:cNvSpPr txBox="1">
            <a:spLocks/>
          </p:cNvSpPr>
          <p:nvPr/>
        </p:nvSpPr>
        <p:spPr>
          <a:xfrm>
            <a:off x="47600" y="4967296"/>
            <a:ext cx="4433912" cy="1809760"/>
          </a:xfrm>
          <a:prstGeom prst="rect">
            <a:avLst/>
          </a:prstGeom>
          <a:ln w="38100">
            <a:solidFill>
              <a:srgbClr val="002060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uz-Cyrl-UZ" sz="2400" b="1" dirty="0" smtClean="0"/>
              <a:t> </a:t>
            </a:r>
            <a:r>
              <a:rPr lang="en-US" sz="2400" b="1" dirty="0" err="1" smtClean="0"/>
              <a:t>Berilgen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massalı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gaz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basımı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onıń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kólemi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turaqlı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bolǵanda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temperaturaǵa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baylanıslı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túrde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tuwrı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sızıq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boyınsha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ózgeredi</a:t>
            </a:r>
            <a:r>
              <a:rPr lang="en-US" sz="2400" b="1" dirty="0" smtClean="0"/>
              <a:t>:</a:t>
            </a:r>
            <a:r>
              <a:rPr lang="uz-Cyrl-UZ" sz="2400" b="1" dirty="0" smtClean="0"/>
              <a:t> </a:t>
            </a:r>
            <a:endParaRPr lang="ru-RU" sz="2400" b="1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ru-RU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186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2186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08873510"/>
              </p:ext>
            </p:extLst>
          </p:nvPr>
        </p:nvGraphicFramePr>
        <p:xfrm>
          <a:off x="1512871" y="3670145"/>
          <a:ext cx="1593858" cy="1060078"/>
        </p:xfrm>
        <a:graphic>
          <a:graphicData uri="http://schemas.openxmlformats.org/presentationml/2006/ole">
            <p:oleObj spid="_x0000_s123459" name="Equation" r:id="rId5" imgW="647419" imgH="393529" progId="">
              <p:embed/>
            </p:oleObj>
          </a:graphicData>
        </a:graphic>
      </p:graphicFrame>
      <p:sp>
        <p:nvSpPr>
          <p:cNvPr id="16" name="Скругленный прямоугольник 15"/>
          <p:cNvSpPr/>
          <p:nvPr/>
        </p:nvSpPr>
        <p:spPr>
          <a:xfrm>
            <a:off x="4897010" y="5917003"/>
            <a:ext cx="2442224" cy="73344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1864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2186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724678739"/>
              </p:ext>
            </p:extLst>
          </p:nvPr>
        </p:nvGraphicFramePr>
        <p:xfrm>
          <a:off x="5154509" y="6019408"/>
          <a:ext cx="1927225" cy="528637"/>
        </p:xfrm>
        <a:graphic>
          <a:graphicData uri="http://schemas.openxmlformats.org/presentationml/2006/ole">
            <p:oleObj spid="_x0000_s123460" name="Equation" r:id="rId6" imgW="889000" imgH="228600" progId="">
              <p:embed/>
            </p:oleObj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5657856" y="3971928"/>
            <a:ext cx="3077766" cy="1846659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P</a:t>
            </a:r>
            <a:r>
              <a:rPr lang="en-US" sz="2400" b="1" baseline="-30000" dirty="0" smtClean="0"/>
              <a:t>0</a:t>
            </a:r>
            <a:r>
              <a:rPr lang="ru-RU" sz="2400" b="1" dirty="0" smtClean="0"/>
              <a:t> — </a:t>
            </a:r>
            <a:r>
              <a:rPr lang="uz-Cyrl-UZ" sz="2400" b="1" dirty="0" smtClean="0"/>
              <a:t> </a:t>
            </a:r>
            <a:r>
              <a:rPr lang="en-US" sz="2400" b="1" i="1" dirty="0" smtClean="0"/>
              <a:t>t</a:t>
            </a:r>
            <a:r>
              <a:rPr lang="ru-RU" sz="2400" b="1" i="1" dirty="0" smtClean="0"/>
              <a:t> = 0°</a:t>
            </a:r>
            <a:r>
              <a:rPr lang="en-US" sz="2400" b="1" i="1" dirty="0" smtClean="0"/>
              <a:t>C </a:t>
            </a:r>
            <a:r>
              <a:rPr lang="en-US" sz="2400" b="1" dirty="0" err="1" smtClean="0"/>
              <a:t>daǵı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basım</a:t>
            </a:r>
            <a:endParaRPr lang="en-US" sz="2400" b="1" i="1" dirty="0" smtClean="0"/>
          </a:p>
          <a:p>
            <a:endParaRPr lang="en-US" sz="2400" b="1" i="1" dirty="0" smtClean="0"/>
          </a:p>
          <a:p>
            <a:endParaRPr lang="ru-RU" sz="2400" dirty="0" smtClean="0"/>
          </a:p>
          <a:p>
            <a:endParaRPr lang="ru-RU" dirty="0"/>
          </a:p>
        </p:txBody>
      </p:sp>
      <p:sp>
        <p:nvSpPr>
          <p:cNvPr id="121866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21865" name="Object 9"/>
          <p:cNvGraphicFramePr>
            <a:graphicFrameLocks noChangeAspect="1"/>
          </p:cNvGraphicFramePr>
          <p:nvPr/>
        </p:nvGraphicFramePr>
        <p:xfrm>
          <a:off x="6381760" y="4786320"/>
          <a:ext cx="1738343" cy="879643"/>
        </p:xfrm>
        <a:graphic>
          <a:graphicData uri="http://schemas.openxmlformats.org/presentationml/2006/ole">
            <p:oleObj spid="_x0000_s123461" name="Equation" r:id="rId7" imgW="787058" imgH="393529" progId="">
              <p:embed/>
            </p:oleObj>
          </a:graphicData>
        </a:graphic>
      </p:graphicFrame>
      <p:sp>
        <p:nvSpPr>
          <p:cNvPr id="121868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6" name="изохорический.swf"/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xmlns="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 rot="10800000" flipH="1" flipV="1">
            <a:off x="4897009" y="265960"/>
            <a:ext cx="3855065" cy="31541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одержимое 4"/>
          <p:cNvSpPr>
            <a:spLocks noGrp="1"/>
          </p:cNvSpPr>
          <p:nvPr>
            <p:ph idx="1"/>
          </p:nvPr>
        </p:nvSpPr>
        <p:spPr>
          <a:xfrm>
            <a:off x="138088" y="4286256"/>
            <a:ext cx="8867824" cy="2400312"/>
          </a:xfrm>
          <a:ln w="38100">
            <a:solidFill>
              <a:srgbClr val="002060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 err="1" smtClean="0"/>
              <a:t>Izobaralar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hám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izoxoralar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temperatura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kósherin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tómendegi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noqatta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kesip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ótedi</a:t>
            </a:r>
            <a:r>
              <a:rPr lang="ru-RU" sz="2200" b="1" dirty="0" smtClean="0"/>
              <a:t>               </a:t>
            </a:r>
            <a:endParaRPr lang="en-US" sz="2200" b="1" dirty="0" smtClean="0"/>
          </a:p>
          <a:p>
            <a:pPr marL="0" indent="0">
              <a:buNone/>
            </a:pPr>
            <a:endParaRPr lang="ru-RU" sz="2200" b="1" dirty="0" smtClean="0"/>
          </a:p>
          <a:p>
            <a:pPr marL="0" indent="0">
              <a:buNone/>
            </a:pPr>
            <a:r>
              <a:rPr lang="en-US" sz="2200" b="1" dirty="0" err="1" smtClean="0"/>
              <a:t>Egerde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sanaq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basın</a:t>
            </a:r>
            <a:r>
              <a:rPr lang="en-US" sz="2200" b="1" dirty="0" smtClean="0"/>
              <a:t> sol </a:t>
            </a:r>
            <a:r>
              <a:rPr lang="en-US" sz="2200" b="1" dirty="0" err="1" smtClean="0"/>
              <a:t>noqatqa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kóshirsek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Kel'vin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shkalasına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ótemiz</a:t>
            </a:r>
            <a:r>
              <a:rPr lang="ru-RU" sz="2200" b="1" dirty="0" smtClean="0"/>
              <a:t>:</a:t>
            </a:r>
          </a:p>
          <a:p>
            <a:pPr>
              <a:buNone/>
            </a:pPr>
            <a:endParaRPr lang="ru-RU" sz="2800" b="1" dirty="0" smtClean="0"/>
          </a:p>
          <a:p>
            <a:pPr>
              <a:buNone/>
            </a:pPr>
            <a:endParaRPr lang="ru-RU" sz="2800" b="1" dirty="0" smtClean="0"/>
          </a:p>
          <a:p>
            <a:pPr>
              <a:buNone/>
            </a:pPr>
            <a:endParaRPr lang="ru-RU" sz="2800" dirty="0" smtClean="0"/>
          </a:p>
        </p:txBody>
      </p:sp>
      <p:sp>
        <p:nvSpPr>
          <p:cNvPr id="9523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981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981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9816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0839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186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1864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1866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1868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0033" y="904053"/>
            <a:ext cx="3678071" cy="3290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Рисунок 24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43464" y="885776"/>
            <a:ext cx="3890984" cy="3289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Содержимое 4"/>
          <p:cNvSpPr txBox="1">
            <a:spLocks/>
          </p:cNvSpPr>
          <p:nvPr/>
        </p:nvSpPr>
        <p:spPr>
          <a:xfrm>
            <a:off x="228576" y="171432"/>
            <a:ext cx="1538296" cy="542928"/>
          </a:xfrm>
          <a:prstGeom prst="rect">
            <a:avLst/>
          </a:prstGeom>
          <a:ln w="38100">
            <a:solidFill>
              <a:srgbClr val="002060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IZOXORA</a:t>
            </a:r>
            <a:endParaRPr kumimoji="0" lang="ru-RU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ru-RU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Содержимое 4"/>
          <p:cNvSpPr txBox="1">
            <a:spLocks/>
          </p:cNvSpPr>
          <p:nvPr/>
        </p:nvSpPr>
        <p:spPr>
          <a:xfrm>
            <a:off x="4843464" y="171432"/>
            <a:ext cx="1538296" cy="542928"/>
          </a:xfrm>
          <a:prstGeom prst="rect">
            <a:avLst/>
          </a:prstGeom>
          <a:ln w="38100">
            <a:solidFill>
              <a:srgbClr val="002060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IZOBARA</a:t>
            </a:r>
            <a:endParaRPr kumimoji="0" lang="ru-RU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ru-RU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ru-RU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391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2391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751695044"/>
              </p:ext>
            </p:extLst>
          </p:nvPr>
        </p:nvGraphicFramePr>
        <p:xfrm>
          <a:off x="6000760" y="4643446"/>
          <a:ext cx="2051943" cy="714380"/>
        </p:xfrm>
        <a:graphic>
          <a:graphicData uri="http://schemas.openxmlformats.org/presentationml/2006/ole">
            <p:oleObj spid="_x0000_s124584" name="Equation" r:id="rId6" imgW="1129810" imgH="393529" progId="">
              <p:embed/>
            </p:oleObj>
          </a:graphicData>
        </a:graphic>
      </p:graphicFrame>
      <p:sp>
        <p:nvSpPr>
          <p:cNvPr id="123913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23912" name="Object 8"/>
          <p:cNvGraphicFramePr>
            <a:graphicFrameLocks noChangeAspect="1"/>
          </p:cNvGraphicFramePr>
          <p:nvPr/>
        </p:nvGraphicFramePr>
        <p:xfrm>
          <a:off x="6572264" y="5786454"/>
          <a:ext cx="1204966" cy="877904"/>
        </p:xfrm>
        <a:graphic>
          <a:graphicData uri="http://schemas.openxmlformats.org/presentationml/2006/ole">
            <p:oleObj spid="_x0000_s124585" name="Equation" r:id="rId7" imgW="609336" imgH="393529" progId="">
              <p:embed/>
            </p:oleObj>
          </a:graphicData>
        </a:graphic>
      </p:graphicFrame>
      <p:graphicFrame>
        <p:nvGraphicFramePr>
          <p:cNvPr id="123915" name="Object 11"/>
          <p:cNvGraphicFramePr>
            <a:graphicFrameLocks noChangeAspect="1"/>
          </p:cNvGraphicFramePr>
          <p:nvPr/>
        </p:nvGraphicFramePr>
        <p:xfrm>
          <a:off x="6381760" y="261920"/>
          <a:ext cx="2585550" cy="457201"/>
        </p:xfrm>
        <a:graphic>
          <a:graphicData uri="http://schemas.openxmlformats.org/presentationml/2006/ole">
            <p:oleObj spid="_x0000_s124586" name="Equation" r:id="rId8" imgW="1346200" imgH="228600" progId="">
              <p:embed/>
            </p:oleObj>
          </a:graphicData>
        </a:graphic>
      </p:graphicFrame>
      <p:graphicFrame>
        <p:nvGraphicFramePr>
          <p:cNvPr id="123914" name="Object 10"/>
          <p:cNvGraphicFramePr>
            <a:graphicFrameLocks noChangeAspect="1"/>
          </p:cNvGraphicFramePr>
          <p:nvPr/>
        </p:nvGraphicFramePr>
        <p:xfrm>
          <a:off x="1766872" y="171432"/>
          <a:ext cx="2680144" cy="457201"/>
        </p:xfrm>
        <a:graphic>
          <a:graphicData uri="http://schemas.openxmlformats.org/presentationml/2006/ole">
            <p:oleObj spid="_x0000_s124587" name="Equation" r:id="rId9" imgW="1397000" imgH="228600" progId="">
              <p:embed/>
            </p:oleObj>
          </a:graphicData>
        </a:graphic>
      </p:graphicFrame>
      <p:sp>
        <p:nvSpPr>
          <p:cNvPr id="123916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3917" name="Rectangle 13"/>
          <p:cNvSpPr>
            <a:spLocks noChangeArrowheads="1"/>
          </p:cNvSpPr>
          <p:nvPr/>
        </p:nvSpPr>
        <p:spPr bwMode="auto">
          <a:xfrm>
            <a:off x="2095500" y="733425"/>
            <a:ext cx="9144000" cy="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</a:t>
            </a: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20698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Ideal </a:t>
            </a:r>
            <a:r>
              <a:rPr lang="en-US" b="1" dirty="0" err="1" smtClean="0">
                <a:solidFill>
                  <a:schemeClr val="tx1"/>
                </a:solidFill>
              </a:rPr>
              <a:t>gaz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>
          <a:xfrm>
            <a:off x="457200" y="1076312"/>
            <a:ext cx="8229600" cy="5519768"/>
          </a:xfrm>
          <a:ln w="38100">
            <a:solidFill>
              <a:srgbClr val="002060"/>
            </a:solidFill>
          </a:ln>
        </p:spPr>
        <p:txBody>
          <a:bodyPr>
            <a:normAutofit/>
          </a:bodyPr>
          <a:lstStyle/>
          <a:p>
            <a:pPr algn="ctr">
              <a:buNone/>
            </a:pPr>
            <a:endParaRPr lang="ru-RU" sz="2800" b="1" dirty="0" smtClean="0"/>
          </a:p>
          <a:p>
            <a:pPr algn="ctr">
              <a:buNone/>
            </a:pPr>
            <a:r>
              <a:rPr lang="en-US" sz="2800" b="1" dirty="0" smtClean="0"/>
              <a:t>Ideal </a:t>
            </a:r>
            <a:r>
              <a:rPr lang="en-US" sz="2800" b="1" dirty="0" err="1" smtClean="0"/>
              <a:t>gazdıń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fizikalıq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modeli</a:t>
            </a:r>
            <a:r>
              <a:rPr lang="en-US" sz="2800" b="1" dirty="0" smtClean="0"/>
              <a:t>:</a:t>
            </a:r>
          </a:p>
          <a:p>
            <a:pPr algn="ctr">
              <a:buNone/>
            </a:pPr>
            <a:r>
              <a:rPr lang="en-US" sz="2800" b="1" dirty="0" smtClean="0"/>
              <a:t> </a:t>
            </a:r>
          </a:p>
          <a:p>
            <a:pPr marL="514350" indent="-514350" algn="just">
              <a:buAutoNum type="arabicPeriod"/>
            </a:pPr>
            <a:r>
              <a:rPr lang="en-US" sz="2800" b="1" dirty="0" err="1" smtClean="0"/>
              <a:t>Gaz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molekulalarınıń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jeke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kólemi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gaz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iyelegen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ıdıs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kólemine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salıstırǵanda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júdá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kishi</a:t>
            </a:r>
            <a:r>
              <a:rPr lang="en-US" sz="2800" b="1" dirty="0" smtClean="0"/>
              <a:t>; </a:t>
            </a:r>
          </a:p>
          <a:p>
            <a:pPr marL="514350" indent="-514350" algn="just">
              <a:buFont typeface="Arial" panose="020B0604020202020204" pitchFamily="34" charset="0"/>
              <a:buAutoNum type="arabicPeriod"/>
            </a:pPr>
            <a:r>
              <a:rPr lang="en-US" sz="2800" b="1" dirty="0" err="1" smtClean="0"/>
              <a:t>Gaz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molekulaları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arasında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ózara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tásir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kúshleri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joq</a:t>
            </a:r>
            <a:r>
              <a:rPr lang="en-US" sz="2800" b="1" dirty="0" smtClean="0"/>
              <a:t>; </a:t>
            </a:r>
          </a:p>
          <a:p>
            <a:pPr marL="514350" indent="-514350" algn="just">
              <a:buAutoNum type="arabicPeriod"/>
            </a:pPr>
            <a:r>
              <a:rPr lang="en-US" sz="2800" b="1" dirty="0" err="1" smtClean="0"/>
              <a:t>Gaz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molekulalarınıń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ózara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hám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ıdıs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diywalları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menen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soqlıǵısıwları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avsolyut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elastik</a:t>
            </a:r>
            <a:r>
              <a:rPr lang="en-US" sz="2800" b="1" dirty="0" smtClean="0"/>
              <a:t>. </a:t>
            </a:r>
          </a:p>
          <a:p>
            <a:pPr marL="0" indent="0" algn="just">
              <a:buNone/>
            </a:pPr>
            <a:endParaRPr lang="ru-RU" sz="2800" b="1" dirty="0" smtClean="0"/>
          </a:p>
        </p:txBody>
      </p:sp>
    </p:spTree>
    <p:extLst>
      <p:ext uri="{BB962C8B-B14F-4D97-AF65-F5344CB8AC3E}">
        <p14:creationId xmlns:p14="http://schemas.microsoft.com/office/powerpoint/2010/main" xmlns="" val="17531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20698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Ideal </a:t>
            </a:r>
            <a:r>
              <a:rPr lang="en-US" sz="3200" b="1" dirty="0" err="1" smtClean="0">
                <a:solidFill>
                  <a:schemeClr val="tx1"/>
                </a:solidFill>
              </a:rPr>
              <a:t>gazdıń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hal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teńlemesi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>
          <a:xfrm>
            <a:off x="457200" y="1076312"/>
            <a:ext cx="8229600" cy="2262200"/>
          </a:xfrm>
          <a:ln w="38100">
            <a:solidFill>
              <a:srgbClr val="002060"/>
            </a:solidFill>
          </a:ln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2400" b="1" dirty="0"/>
              <a:t> </a:t>
            </a:r>
            <a:r>
              <a:rPr lang="en-US" sz="2400" b="1" dirty="0" smtClean="0"/>
              <a:t>     	Ideal </a:t>
            </a:r>
            <a:r>
              <a:rPr lang="en-US" sz="2400" b="1" dirty="0" err="1" smtClean="0"/>
              <a:t>gaz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nızamlarına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tiykarlanıp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málim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massalı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gaz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halatı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onıń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úsh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termodinamikalıq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parametrleri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menen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belgilenedi</a:t>
            </a:r>
            <a:r>
              <a:rPr lang="en-US" sz="2400" b="1" dirty="0" smtClean="0"/>
              <a:t>:</a:t>
            </a:r>
          </a:p>
          <a:p>
            <a:pPr marL="0" indent="0" algn="just">
              <a:buNone/>
            </a:pPr>
            <a:r>
              <a:rPr lang="uz-Cyrl-UZ" sz="2400" b="1" i="1" dirty="0" smtClean="0"/>
              <a:t>Р</a:t>
            </a:r>
            <a:r>
              <a:rPr lang="uz-Cyrl-UZ" sz="2400" b="1" dirty="0" smtClean="0"/>
              <a:t> – </a:t>
            </a:r>
            <a:r>
              <a:rPr lang="en-US" sz="2400" b="1" dirty="0" err="1" smtClean="0"/>
              <a:t>basım</a:t>
            </a:r>
            <a:r>
              <a:rPr lang="en-US" sz="2400" b="1" dirty="0" smtClean="0"/>
              <a:t>,</a:t>
            </a:r>
            <a:r>
              <a:rPr lang="uz-Cyrl-UZ" sz="2400" b="1" dirty="0" smtClean="0"/>
              <a:t> </a:t>
            </a:r>
            <a:r>
              <a:rPr lang="uz-Cyrl-UZ" sz="2400" b="1" i="1" dirty="0" smtClean="0"/>
              <a:t>V</a:t>
            </a:r>
            <a:r>
              <a:rPr lang="uz-Cyrl-UZ" sz="2400" b="1" dirty="0" smtClean="0"/>
              <a:t> - </a:t>
            </a:r>
            <a:r>
              <a:rPr lang="en-US" sz="2400" b="1" dirty="0" err="1" smtClean="0"/>
              <a:t>kólem</a:t>
            </a:r>
            <a:r>
              <a:rPr lang="uz-Cyrl-UZ" sz="2400" b="1" dirty="0" smtClean="0"/>
              <a:t> </a:t>
            </a:r>
            <a:r>
              <a:rPr lang="en-US" sz="2400" b="1" dirty="0" err="1" smtClean="0"/>
              <a:t>hám</a:t>
            </a:r>
            <a:r>
              <a:rPr lang="uz-Cyrl-UZ" sz="2400" b="1" dirty="0" smtClean="0"/>
              <a:t> </a:t>
            </a:r>
            <a:r>
              <a:rPr lang="uz-Cyrl-UZ" sz="2400" b="1" i="1" dirty="0" smtClean="0"/>
              <a:t>Т</a:t>
            </a:r>
            <a:r>
              <a:rPr lang="uz-Cyrl-UZ" sz="2400" b="1" dirty="0" smtClean="0"/>
              <a:t> – </a:t>
            </a:r>
            <a:r>
              <a:rPr lang="en-US" sz="2400" b="1" dirty="0" err="1" smtClean="0"/>
              <a:t>temperatura</a:t>
            </a:r>
            <a:r>
              <a:rPr lang="uz-Cyrl-UZ" sz="2400" b="1" dirty="0" smtClean="0"/>
              <a:t>.</a:t>
            </a:r>
            <a:endParaRPr lang="ru-RU" sz="2400" b="1" dirty="0" smtClean="0"/>
          </a:p>
          <a:p>
            <a:pPr marL="0" indent="0" algn="just">
              <a:buNone/>
            </a:pPr>
            <a:r>
              <a:rPr lang="en-US" sz="2400" b="1" dirty="0" smtClean="0"/>
              <a:t>      	</a:t>
            </a:r>
            <a:r>
              <a:rPr lang="en-US" sz="2400" b="1" dirty="0" err="1" smtClean="0"/>
              <a:t>Bul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parametrler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bir-biri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menen</a:t>
            </a:r>
            <a:r>
              <a:rPr lang="uz-Cyrl-UZ" sz="2400" b="1" dirty="0" smtClean="0"/>
              <a:t> </a:t>
            </a:r>
            <a:r>
              <a:rPr lang="en-US" sz="2400" b="1" i="1" dirty="0" err="1" smtClean="0"/>
              <a:t>hal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teńlemesi</a:t>
            </a:r>
            <a:r>
              <a:rPr lang="uz-Cyrl-UZ" sz="2400" b="1" i="1" dirty="0" smtClean="0"/>
              <a:t> </a:t>
            </a:r>
            <a:r>
              <a:rPr lang="en-US" sz="2400" b="1" dirty="0" err="1" smtClean="0"/>
              <a:t>dep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atalatuǵın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anıq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baylanısqa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iye</a:t>
            </a:r>
            <a:r>
              <a:rPr lang="en-US" sz="2400" b="1" dirty="0" smtClean="0"/>
              <a:t>: </a:t>
            </a:r>
          </a:p>
          <a:p>
            <a:pPr marL="0" indent="0" algn="ctr">
              <a:buNone/>
            </a:pPr>
            <a:r>
              <a:rPr lang="uz-Cyrl-UZ" sz="2400" b="1" i="1" dirty="0" smtClean="0"/>
              <a:t>f (P, V, Т) = 0</a:t>
            </a:r>
            <a:endParaRPr lang="ru-RU" sz="2400" b="1" dirty="0" smtClean="0"/>
          </a:p>
        </p:txBody>
      </p:sp>
      <p:sp>
        <p:nvSpPr>
          <p:cNvPr id="9523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Содержимое 4"/>
          <p:cNvSpPr txBox="1">
            <a:spLocks/>
          </p:cNvSpPr>
          <p:nvPr/>
        </p:nvSpPr>
        <p:spPr>
          <a:xfrm>
            <a:off x="500040" y="3429000"/>
            <a:ext cx="8229600" cy="3257568"/>
          </a:xfrm>
          <a:prstGeom prst="rect">
            <a:avLst/>
          </a:prstGeom>
          <a:ln w="38100">
            <a:solidFill>
              <a:srgbClr val="002060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400" b="1" dirty="0" smtClean="0"/>
              <a:t>	</a:t>
            </a:r>
            <a:r>
              <a:rPr lang="en-US" sz="2400" b="1" dirty="0" err="1" smtClean="0"/>
              <a:t>Termodinamikalıq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salmaqlılıq</a:t>
            </a:r>
            <a:endParaRPr lang="en-US" sz="2400" b="1" dirty="0" smtClean="0"/>
          </a:p>
          <a:p>
            <a:pPr algn="just"/>
            <a:r>
              <a:rPr lang="en-US" sz="2400" b="1" dirty="0" smtClean="0"/>
              <a:t>	</a:t>
            </a:r>
            <a:r>
              <a:rPr lang="en-US" sz="2400" b="1" dirty="0" err="1" smtClean="0"/>
              <a:t>Bir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neshe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denelerden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quralǵan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sistema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ıqtıyarsız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termodinamikalıq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salmaqlılıqqa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umtıladı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bul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halatta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sistema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deneleri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temperaturaları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teńlesedi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basım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kólem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turaqlı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qaladı</a:t>
            </a:r>
            <a:r>
              <a:rPr lang="en-US" sz="2400" b="1" dirty="0" smtClean="0"/>
              <a:t>. </a:t>
            </a:r>
            <a:r>
              <a:rPr lang="ru-RU" sz="2400" b="1" dirty="0" smtClean="0"/>
              <a:t>	</a:t>
            </a:r>
            <a:endParaRPr lang="en-US" sz="2400" b="1" dirty="0" smtClean="0"/>
          </a:p>
          <a:p>
            <a:pPr algn="just"/>
            <a:r>
              <a:rPr lang="en-US" sz="2400" b="1" dirty="0" smtClean="0"/>
              <a:t>	</a:t>
            </a:r>
            <a:r>
              <a:rPr lang="en-US" sz="2400" b="1" dirty="0" err="1" smtClean="0"/>
              <a:t>Úshinshi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sistema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menen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ıssılıq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salmaqlılıqta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eki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sistema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bir</a:t>
            </a:r>
            <a:r>
              <a:rPr lang="en-US" sz="2400" b="1" dirty="0" smtClean="0"/>
              <a:t> – </a:t>
            </a:r>
            <a:r>
              <a:rPr lang="en-US" sz="2400" b="1" dirty="0" err="1" smtClean="0"/>
              <a:t>biri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menen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ıssılıq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salmaqlılıqta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boladı</a:t>
            </a:r>
            <a:r>
              <a:rPr lang="en-US" sz="2400" b="1" dirty="0" smtClean="0"/>
              <a:t> (</a:t>
            </a:r>
            <a:r>
              <a:rPr lang="en-US" sz="2400" b="1" dirty="0" err="1" smtClean="0"/>
              <a:t>Termodinamikanıń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nolinshi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nızamı</a:t>
            </a:r>
            <a:r>
              <a:rPr lang="en-US" sz="2400" b="1" dirty="0" smtClean="0"/>
              <a:t>). 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xmlns="" val="94382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743200" y="457200"/>
            <a:ext cx="6019800" cy="14478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lvl="0"/>
            <a:r>
              <a:rPr lang="en-US" sz="4000" b="1" cap="all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</a:rPr>
              <a:t>MOLEKULYAR </a:t>
            </a:r>
            <a:r>
              <a:rPr lang="en-US" sz="4000" b="1" cap="all" dirty="0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</a:rPr>
              <a:t>FIZIKA </a:t>
            </a:r>
            <a:r>
              <a:rPr lang="uz-Cyrl-UZ" sz="4000" b="1" dirty="0" smtClean="0">
                <a:solidFill>
                  <a:schemeClr val="tx1"/>
                </a:solidFill>
              </a:rPr>
              <a:t>HÁM</a:t>
            </a:r>
            <a:r>
              <a:rPr lang="en-US" sz="4000" b="1" cap="all" dirty="0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</a:rPr>
              <a:t> TERMODINAMIKA</a:t>
            </a:r>
            <a:endParaRPr lang="ru-RU" sz="4000" b="1" cap="all" dirty="0">
              <a:ln w="0"/>
              <a:solidFill>
                <a:schemeClr val="tx1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90800" y="5143512"/>
            <a:ext cx="6400800" cy="1181088"/>
          </a:xfrm>
        </p:spPr>
        <p:txBody>
          <a:bodyPr>
            <a:noAutofit/>
          </a:bodyPr>
          <a:lstStyle/>
          <a:p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Qaraqalpaq</a:t>
            </a:r>
            <a:r>
              <a:rPr lang="en-US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tiline</a:t>
            </a:r>
            <a:r>
              <a:rPr lang="en-US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awdarmala</a:t>
            </a:r>
            <a:r>
              <a:rPr lang="en-US" sz="2800" b="1" dirty="0" err="1" smtClean="0">
                <a:solidFill>
                  <a:schemeClr val="tx1"/>
                </a:solidFill>
              </a:rPr>
              <a:t>ǵan</a:t>
            </a:r>
            <a:endParaRPr lang="en-US" sz="2800" b="1" dirty="0" smtClean="0">
              <a:solidFill>
                <a:schemeClr val="tx1"/>
              </a:solidFill>
            </a:endParaRPr>
          </a:p>
          <a:p>
            <a:r>
              <a:rPr lang="en-US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S.G. </a:t>
            </a:r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Kaypnazarov</a:t>
            </a:r>
            <a:r>
              <a:rPr lang="en-US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ru-RU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</a:p>
        </p:txBody>
      </p:sp>
      <p:pic>
        <p:nvPicPr>
          <p:cNvPr id="23962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1" y="304801"/>
            <a:ext cx="1905000" cy="1905000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Подзаголовок 2"/>
          <p:cNvSpPr txBox="1">
            <a:spLocks/>
          </p:cNvSpPr>
          <p:nvPr/>
        </p:nvSpPr>
        <p:spPr>
          <a:xfrm>
            <a:off x="3886200" y="3352800"/>
            <a:ext cx="3733800" cy="838200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kumimoji="0" lang="ru-RU" sz="4000" b="1" i="0" u="none" strike="noStrike" kern="1200" cap="none" spc="0" normalizeH="0" baseline="0" noProof="0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4000" b="1" i="0" u="none" strike="noStrike" kern="1200" cap="none" spc="0" normalizeH="0" baseline="0" noProof="0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7</a:t>
            </a:r>
            <a:r>
              <a:rPr kumimoji="0" lang="ru-RU" sz="4000" b="1" i="0" u="none" strike="noStrike" kern="1200" cap="none" spc="0" normalizeH="0" baseline="0" noProof="0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– </a:t>
            </a:r>
            <a:r>
              <a:rPr lang="en-US" sz="4000" b="1" dirty="0" err="1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lekciya</a:t>
            </a:r>
            <a:r>
              <a:rPr kumimoji="0" lang="en-US" sz="4000" b="1" i="0" u="none" strike="noStrike" kern="1200" cap="none" spc="0" normalizeH="0" baseline="0" noProof="0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ru-RU" sz="4000" b="1" i="0" u="none" strike="noStrike" kern="1200" cap="none" spc="0" normalizeH="0" baseline="0" noProof="0" dirty="0" smtClean="0">
              <a:ln w="11430"/>
              <a:solidFill>
                <a:schemeClr val="tx1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304800" y="2285992"/>
            <a:ext cx="1905000" cy="1214446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z-Cyrl-UZ" b="1" dirty="0" smtClean="0"/>
              <a:t>TÁBIYIY HÁM </a:t>
            </a:r>
            <a:r>
              <a:rPr lang="en-US" b="1" dirty="0" smtClean="0"/>
              <a:t>GUMANITAR </a:t>
            </a:r>
            <a:r>
              <a:rPr lang="uz-Cyrl-UZ" b="1" dirty="0" smtClean="0"/>
              <a:t>PÁNLER</a:t>
            </a:r>
            <a:endParaRPr lang="en-US" b="1" dirty="0" smtClean="0"/>
          </a:p>
          <a:p>
            <a:pPr algn="ctr"/>
            <a:r>
              <a:rPr lang="en-US" b="1" dirty="0" smtClean="0"/>
              <a:t>KAFEDRASÍ </a:t>
            </a:r>
            <a:endParaRPr lang="ru-RU" b="1" dirty="0"/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 rot="5400000">
            <a:off x="-761206" y="3429000"/>
            <a:ext cx="6400006" cy="794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одзаголовок 2"/>
          <p:cNvSpPr txBox="1">
            <a:spLocks/>
          </p:cNvSpPr>
          <p:nvPr/>
        </p:nvSpPr>
        <p:spPr>
          <a:xfrm>
            <a:off x="714348" y="5857892"/>
            <a:ext cx="10668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n-lt"/>
                <a:ea typeface="+mn-ea"/>
                <a:cs typeface="+mn-cs"/>
              </a:rPr>
              <a:t>20</a:t>
            </a:r>
            <a:r>
              <a:rPr kumimoji="0" lang="en-US" sz="2800" b="1" i="0" u="none" strike="noStrike" kern="1200" cap="none" spc="0" normalizeH="0" baseline="0" noProof="0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n-lt"/>
                <a:ea typeface="+mn-ea"/>
                <a:cs typeface="+mn-cs"/>
              </a:rPr>
              <a:t>20</a:t>
            </a:r>
            <a:endParaRPr kumimoji="0" lang="ru-RU" sz="2800" b="1" i="0" u="none" strike="noStrike" kern="1200" cap="none" spc="0" normalizeH="0" baseline="0" noProof="0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39627" name="Picture 11" descr="D:\АНИМАЦИИ\My Pictures\17072009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3571876"/>
            <a:ext cx="1904999" cy="1341743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Прямоугольник 9"/>
          <p:cNvSpPr/>
          <p:nvPr/>
        </p:nvSpPr>
        <p:spPr>
          <a:xfrm>
            <a:off x="285720" y="5000636"/>
            <a:ext cx="1905000" cy="6096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Fizika</a:t>
            </a:r>
            <a:r>
              <a:rPr lang="en-US" sz="2800" b="1" dirty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</a:t>
            </a:r>
            <a:endParaRPr lang="ru-RU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/>
          <p:cNvSpPr/>
          <p:nvPr/>
        </p:nvSpPr>
        <p:spPr>
          <a:xfrm>
            <a:off x="1585896" y="5691200"/>
            <a:ext cx="3890984" cy="90488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681016" y="3790952"/>
            <a:ext cx="2924192" cy="99536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1042968" y="2524120"/>
            <a:ext cx="6967576" cy="117634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>
          <a:xfrm>
            <a:off x="228576" y="352408"/>
            <a:ext cx="8686848" cy="6334160"/>
          </a:xfrm>
          <a:ln w="38100">
            <a:solidFill>
              <a:srgbClr val="002060"/>
            </a:solidFill>
          </a:ln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2400" b="1" dirty="0" err="1" smtClean="0"/>
              <a:t>Berilgen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gaz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massası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ushın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tómendegi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ańlatpa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orınlı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boladı</a:t>
            </a:r>
            <a:r>
              <a:rPr lang="en-US" sz="2400" b="1" dirty="0" smtClean="0"/>
              <a:t>:</a:t>
            </a:r>
            <a:endParaRPr lang="ru-RU" sz="2400" b="1" dirty="0" smtClean="0"/>
          </a:p>
          <a:p>
            <a:pPr>
              <a:buNone/>
            </a:pPr>
            <a:endParaRPr lang="ru-RU" sz="2400" dirty="0" smtClean="0"/>
          </a:p>
          <a:p>
            <a:pPr>
              <a:buNone/>
            </a:pPr>
            <a:endParaRPr lang="ru-RU" sz="2400" dirty="0" smtClean="0"/>
          </a:p>
          <a:p>
            <a:pPr>
              <a:buNone/>
            </a:pPr>
            <a:endParaRPr lang="ru-RU" sz="2400" dirty="0" smtClean="0"/>
          </a:p>
          <a:p>
            <a:pPr algn="ctr">
              <a:buNone/>
            </a:pPr>
            <a:r>
              <a:rPr lang="en-US" sz="2400" b="1" dirty="0" smtClean="0"/>
              <a:t>Normal </a:t>
            </a:r>
            <a:r>
              <a:rPr lang="en-US" sz="2400" b="1" dirty="0" err="1" smtClean="0"/>
              <a:t>sharayatlarda</a:t>
            </a:r>
            <a:r>
              <a:rPr lang="en-US" sz="2400" b="1" dirty="0" smtClean="0"/>
              <a:t> ideal </a:t>
            </a:r>
            <a:r>
              <a:rPr lang="en-US" sz="2400" b="1" dirty="0" err="1" smtClean="0"/>
              <a:t>gazdıń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bir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molı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ushın</a:t>
            </a:r>
            <a:endParaRPr lang="ru-RU" sz="2400" b="1" dirty="0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590528" y="804848"/>
            <a:ext cx="5338792" cy="117634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523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674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1673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306294832"/>
              </p:ext>
            </p:extLst>
          </p:nvPr>
        </p:nvGraphicFramePr>
        <p:xfrm>
          <a:off x="650875" y="895350"/>
          <a:ext cx="5181600" cy="1039813"/>
        </p:xfrm>
        <a:graphic>
          <a:graphicData uri="http://schemas.openxmlformats.org/presentationml/2006/ole">
            <p:oleObj spid="_x0000_s157628" name="Equation" r:id="rId4" imgW="2146300" imgH="431800" progId="">
              <p:embed/>
            </p:oleObj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291272" y="985824"/>
            <a:ext cx="17093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Tx/>
              <a:buChar char="-"/>
            </a:pPr>
            <a:r>
              <a:rPr lang="en-US" sz="2400" b="1" dirty="0" smtClean="0"/>
              <a:t> </a:t>
            </a:r>
            <a:r>
              <a:rPr lang="en-US" sz="2400" b="1" dirty="0" err="1" smtClean="0"/>
              <a:t>Klayperon</a:t>
            </a:r>
            <a:r>
              <a:rPr lang="en-US" sz="2400" b="1" dirty="0" smtClean="0"/>
              <a:t> </a:t>
            </a:r>
          </a:p>
          <a:p>
            <a:r>
              <a:rPr lang="en-US" sz="2400" b="1" dirty="0"/>
              <a:t> </a:t>
            </a:r>
            <a:r>
              <a:rPr lang="en-US" sz="2400" b="1" dirty="0" err="1" smtClean="0"/>
              <a:t>teńlemesi</a:t>
            </a:r>
            <a:endParaRPr lang="ru-RU" sz="2400" b="1" dirty="0"/>
          </a:p>
        </p:txBody>
      </p:sp>
      <p:sp>
        <p:nvSpPr>
          <p:cNvPr id="116742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1674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323282491"/>
              </p:ext>
            </p:extLst>
          </p:nvPr>
        </p:nvGraphicFramePr>
        <p:xfrm>
          <a:off x="1228725" y="2614613"/>
          <a:ext cx="6621463" cy="995362"/>
        </p:xfrm>
        <a:graphic>
          <a:graphicData uri="http://schemas.openxmlformats.org/presentationml/2006/ole">
            <p:oleObj spid="_x0000_s157629" name="Equation" r:id="rId5" imgW="3073400" imgH="457200" progId="">
              <p:embed/>
            </p:oleObj>
          </a:graphicData>
        </a:graphic>
      </p:graphicFrame>
      <p:sp>
        <p:nvSpPr>
          <p:cNvPr id="116744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1674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203918537"/>
              </p:ext>
            </p:extLst>
          </p:nvPr>
        </p:nvGraphicFramePr>
        <p:xfrm>
          <a:off x="847725" y="3894138"/>
          <a:ext cx="2562225" cy="836612"/>
        </p:xfrm>
        <a:graphic>
          <a:graphicData uri="http://schemas.openxmlformats.org/presentationml/2006/ole">
            <p:oleObj spid="_x0000_s157630" name="Equation" r:id="rId6" imgW="1270000" imgH="419100" progId="">
              <p:embed/>
            </p:oleObj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941916" y="4062416"/>
            <a:ext cx="3330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- </a:t>
            </a:r>
            <a:r>
              <a:rPr lang="en-US" sz="2400" b="1" dirty="0" smtClean="0"/>
              <a:t>universal </a:t>
            </a:r>
            <a:r>
              <a:rPr lang="en-US" sz="2400" b="1" dirty="0" err="1" smtClean="0"/>
              <a:t>gaz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turaqlısı</a:t>
            </a:r>
            <a:endParaRPr lang="ru-RU" sz="2400" b="1" dirty="0"/>
          </a:p>
        </p:txBody>
      </p:sp>
      <p:sp>
        <p:nvSpPr>
          <p:cNvPr id="116746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1674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960172232"/>
              </p:ext>
            </p:extLst>
          </p:nvPr>
        </p:nvGraphicFramePr>
        <p:xfrm>
          <a:off x="6848475" y="4967288"/>
          <a:ext cx="1236663" cy="542925"/>
        </p:xfrm>
        <a:graphic>
          <a:graphicData uri="http://schemas.openxmlformats.org/presentationml/2006/ole">
            <p:oleObj spid="_x0000_s157631" name="Equation" r:id="rId7" imgW="533169" imgH="228501" progId="">
              <p:embed/>
            </p:oleObj>
          </a:graphicData>
        </a:graphic>
      </p:graphicFrame>
      <p:graphicFrame>
        <p:nvGraphicFramePr>
          <p:cNvPr id="11674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091534349"/>
              </p:ext>
            </p:extLst>
          </p:nvPr>
        </p:nvGraphicFramePr>
        <p:xfrm>
          <a:off x="590528" y="4876808"/>
          <a:ext cx="3965575" cy="939800"/>
        </p:xfrm>
        <a:graphic>
          <a:graphicData uri="http://schemas.openxmlformats.org/presentationml/2006/ole">
            <p:oleObj spid="_x0000_s157632" name="Equation" r:id="rId8" imgW="1841500" imgH="431800" progId="">
              <p:embed/>
            </p:oleObj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662488" y="5057784"/>
            <a:ext cx="1973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 </a:t>
            </a:r>
            <a:r>
              <a:rPr lang="en-US" sz="2400" b="1" dirty="0" err="1" smtClean="0"/>
              <a:t>esapqa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alsaq</a:t>
            </a:r>
            <a:r>
              <a:rPr lang="ru-RU" sz="2400" b="1" dirty="0" smtClean="0"/>
              <a:t> </a:t>
            </a:r>
            <a:endParaRPr lang="ru-RU" sz="2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341436" y="5736152"/>
            <a:ext cx="1705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 </a:t>
            </a:r>
            <a:r>
              <a:rPr lang="en-US" sz="2400" b="1" dirty="0" err="1" smtClean="0"/>
              <a:t>iye</a:t>
            </a:r>
            <a:r>
              <a:rPr lang="en-US" sz="2400" b="1" dirty="0" smtClean="0"/>
              <a:t> </a:t>
            </a:r>
          </a:p>
          <a:p>
            <a:r>
              <a:rPr lang="en-US" sz="2400" b="1" dirty="0" err="1" smtClean="0"/>
              <a:t>bolamız</a:t>
            </a:r>
            <a:endParaRPr lang="ru-RU" sz="2400" b="1" dirty="0"/>
          </a:p>
        </p:txBody>
      </p:sp>
      <p:sp>
        <p:nvSpPr>
          <p:cNvPr id="116749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1674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292199544"/>
              </p:ext>
            </p:extLst>
          </p:nvPr>
        </p:nvGraphicFramePr>
        <p:xfrm>
          <a:off x="1624013" y="5781675"/>
          <a:ext cx="3865562" cy="823913"/>
        </p:xfrm>
        <a:graphic>
          <a:graphicData uri="http://schemas.openxmlformats.org/presentationml/2006/ole">
            <p:oleObj spid="_x0000_s157633" name="Equation" r:id="rId9" imgW="1866090" imgH="393529" progId="">
              <p:embed/>
            </p:oleObj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5536409" y="5736151"/>
            <a:ext cx="32323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Tx/>
              <a:buChar char="-"/>
            </a:pPr>
            <a:r>
              <a:rPr lang="en-US" sz="2200" b="1" dirty="0" smtClean="0"/>
              <a:t> </a:t>
            </a:r>
            <a:r>
              <a:rPr lang="en-US" sz="2400" b="1" dirty="0" smtClean="0"/>
              <a:t>Mendeleev-</a:t>
            </a:r>
            <a:r>
              <a:rPr lang="en-US" sz="2400" b="1" dirty="0" err="1" smtClean="0"/>
              <a:t>Klayperon</a:t>
            </a:r>
            <a:r>
              <a:rPr lang="en-US" sz="2400" b="1" dirty="0" smtClean="0"/>
              <a:t> </a:t>
            </a:r>
          </a:p>
          <a:p>
            <a:r>
              <a:rPr lang="en-US" sz="2400" b="1" dirty="0"/>
              <a:t> </a:t>
            </a:r>
            <a:r>
              <a:rPr lang="en-US" sz="2400" b="1" dirty="0" smtClean="0"/>
              <a:t>          </a:t>
            </a:r>
            <a:r>
              <a:rPr lang="en-US" sz="2400" b="1" dirty="0" err="1" smtClean="0"/>
              <a:t>teńlemesi</a:t>
            </a:r>
            <a:endParaRPr lang="ru-RU" sz="2400" b="1" dirty="0"/>
          </a:p>
        </p:txBody>
      </p:sp>
      <p:sp>
        <p:nvSpPr>
          <p:cNvPr id="25" name="Заголовок 1"/>
          <p:cNvSpPr>
            <a:spLocks noGrp="1"/>
          </p:cNvSpPr>
          <p:nvPr>
            <p:ph type="title"/>
          </p:nvPr>
        </p:nvSpPr>
        <p:spPr>
          <a:xfrm>
            <a:off x="2928926" y="1214422"/>
            <a:ext cx="714380" cy="323856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2400" i="1" dirty="0" err="1" smtClean="0">
                <a:solidFill>
                  <a:schemeClr val="tx1"/>
                </a:solidFill>
              </a:rPr>
              <a:t>yaki</a:t>
            </a:r>
            <a:endParaRPr lang="ru-RU" sz="24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0160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Скругленный прямоугольник 30"/>
          <p:cNvSpPr/>
          <p:nvPr/>
        </p:nvSpPr>
        <p:spPr>
          <a:xfrm>
            <a:off x="3757608" y="804848"/>
            <a:ext cx="1266832" cy="99536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Скругленный прямоугольник 27"/>
          <p:cNvSpPr/>
          <p:nvPr/>
        </p:nvSpPr>
        <p:spPr>
          <a:xfrm>
            <a:off x="3500430" y="4500570"/>
            <a:ext cx="2443176" cy="90488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409552" y="1981192"/>
            <a:ext cx="3710008" cy="99536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>
          <a:xfrm>
            <a:off x="228576" y="-24776"/>
            <a:ext cx="8686848" cy="6334160"/>
          </a:xfrm>
          <a:ln w="38100">
            <a:solidFill>
              <a:srgbClr val="002060"/>
            </a:solidFill>
          </a:ln>
        </p:spPr>
        <p:txBody>
          <a:bodyPr>
            <a:normAutofit fontScale="92500" lnSpcReduction="10000"/>
          </a:bodyPr>
          <a:lstStyle/>
          <a:p>
            <a:pPr>
              <a:buNone/>
            </a:pPr>
            <a:endParaRPr lang="ru-RU" sz="2400" dirty="0" smtClean="0"/>
          </a:p>
          <a:p>
            <a:pPr>
              <a:buNone/>
            </a:pPr>
            <a:endParaRPr lang="ru-RU" sz="2400" dirty="0" smtClean="0"/>
          </a:p>
          <a:p>
            <a:pPr>
              <a:buNone/>
            </a:pPr>
            <a:endParaRPr lang="ru-RU" sz="2400" dirty="0" smtClean="0"/>
          </a:p>
          <a:p>
            <a:pPr>
              <a:buNone/>
            </a:pPr>
            <a:endParaRPr lang="ru-RU" sz="2400" dirty="0" smtClean="0"/>
          </a:p>
          <a:p>
            <a:pPr>
              <a:buNone/>
            </a:pPr>
            <a:endParaRPr lang="ru-RU" sz="2400" dirty="0" smtClean="0"/>
          </a:p>
          <a:p>
            <a:pPr>
              <a:buNone/>
            </a:pPr>
            <a:endParaRPr lang="ru-RU" sz="2400" dirty="0" smtClean="0"/>
          </a:p>
          <a:p>
            <a:pPr>
              <a:buNone/>
            </a:pPr>
            <a:endParaRPr lang="ru-RU" sz="2400" dirty="0" smtClean="0"/>
          </a:p>
          <a:p>
            <a:pPr>
              <a:buNone/>
            </a:pPr>
            <a:endParaRPr lang="ru-RU" sz="2400" dirty="0" smtClean="0"/>
          </a:p>
          <a:p>
            <a:pPr>
              <a:buNone/>
            </a:pPr>
            <a:endParaRPr lang="ru-RU" sz="2400" dirty="0" smtClean="0"/>
          </a:p>
          <a:p>
            <a:pPr>
              <a:buNone/>
            </a:pPr>
            <a:endParaRPr lang="ru-RU" sz="2400" dirty="0" smtClean="0"/>
          </a:p>
          <a:p>
            <a:pPr>
              <a:buNone/>
            </a:pPr>
            <a:r>
              <a:rPr lang="en-US" sz="2400" dirty="0" smtClean="0"/>
              <a:t>     </a:t>
            </a:r>
            <a:endParaRPr lang="ru-RU" sz="2400" dirty="0" smtClean="0"/>
          </a:p>
          <a:p>
            <a:pPr lvl="0">
              <a:buNone/>
            </a:pPr>
            <a:endParaRPr lang="ru-RU" sz="2400" b="1" dirty="0" smtClean="0"/>
          </a:p>
          <a:p>
            <a:pPr marL="0" indent="0">
              <a:buNone/>
            </a:pPr>
            <a:endParaRPr lang="en-US" sz="2400" b="1" dirty="0" smtClean="0"/>
          </a:p>
          <a:p>
            <a:endParaRPr lang="en-US" sz="2400" b="1" dirty="0"/>
          </a:p>
          <a:p>
            <a:pPr marL="0" indent="0" algn="ctr">
              <a:buNone/>
            </a:pPr>
            <a:endParaRPr lang="en-US" sz="2600" b="1" dirty="0" smtClean="0"/>
          </a:p>
          <a:p>
            <a:pPr marL="0" indent="0" algn="ctr">
              <a:buNone/>
            </a:pPr>
            <a:r>
              <a:rPr lang="en-US" sz="2600" b="1" dirty="0" err="1" smtClean="0"/>
              <a:t>Berilgen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temperaturada</a:t>
            </a:r>
            <a:r>
              <a:rPr lang="en-US" sz="2600" b="1" dirty="0" smtClean="0"/>
              <a:t> ideal </a:t>
            </a:r>
            <a:r>
              <a:rPr lang="en-US" sz="2600" b="1" dirty="0" err="1" smtClean="0"/>
              <a:t>gazdıń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basımı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molekulalar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koncentraciyasına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tuwrı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proporcional</a:t>
            </a:r>
            <a:r>
              <a:rPr lang="en-US" sz="2600" b="1" dirty="0" smtClean="0"/>
              <a:t>. </a:t>
            </a:r>
            <a:endParaRPr lang="ru-RU" sz="2600" dirty="0" smtClean="0"/>
          </a:p>
          <a:p>
            <a:pPr>
              <a:buNone/>
            </a:pPr>
            <a:endParaRPr lang="ru-RU" sz="2400" dirty="0" smtClean="0"/>
          </a:p>
          <a:p>
            <a:pPr>
              <a:buNone/>
            </a:pPr>
            <a:endParaRPr lang="ru-RU" sz="2400" dirty="0" smtClean="0"/>
          </a:p>
          <a:p>
            <a:pPr>
              <a:buNone/>
            </a:pPr>
            <a:endParaRPr lang="ru-RU" sz="2400" dirty="0" smtClean="0"/>
          </a:p>
          <a:p>
            <a:pPr>
              <a:buNone/>
            </a:pPr>
            <a:endParaRPr lang="ru-RU" sz="2400" dirty="0" smtClean="0"/>
          </a:p>
          <a:p>
            <a:pPr>
              <a:buNone/>
            </a:pPr>
            <a:endParaRPr lang="ru-RU" sz="2400" dirty="0" smtClean="0"/>
          </a:p>
          <a:p>
            <a:pPr>
              <a:buNone/>
            </a:pPr>
            <a:endParaRPr lang="ru-RU" sz="2400" dirty="0" smtClean="0"/>
          </a:p>
          <a:p>
            <a:pPr>
              <a:buNone/>
            </a:pPr>
            <a:endParaRPr lang="ru-RU" sz="2400" dirty="0" smtClean="0"/>
          </a:p>
          <a:p>
            <a:pPr>
              <a:buNone/>
            </a:pPr>
            <a:endParaRPr lang="ru-RU" sz="2400" dirty="0" smtClean="0"/>
          </a:p>
          <a:p>
            <a:pPr>
              <a:buNone/>
            </a:pPr>
            <a:endParaRPr lang="ru-RU" sz="2400" dirty="0" smtClean="0"/>
          </a:p>
          <a:p>
            <a:pPr>
              <a:buNone/>
            </a:pPr>
            <a:endParaRPr lang="ru-RU" sz="2400" dirty="0" smtClean="0"/>
          </a:p>
          <a:p>
            <a:pPr>
              <a:buNone/>
            </a:pPr>
            <a:endParaRPr lang="ru-RU" sz="2400" dirty="0" smtClean="0"/>
          </a:p>
          <a:p>
            <a:pPr>
              <a:buNone/>
            </a:pPr>
            <a:endParaRPr lang="ru-RU" sz="2400" dirty="0" smtClean="0"/>
          </a:p>
          <a:p>
            <a:pPr>
              <a:buNone/>
            </a:pPr>
            <a:endParaRPr lang="ru-RU" sz="2400" dirty="0" smtClean="0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319064" y="804848"/>
            <a:ext cx="1266832" cy="99536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523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674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1931684" y="801157"/>
            <a:ext cx="147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zat</a:t>
            </a:r>
            <a:r>
              <a:rPr lang="en-US" sz="2400" b="1" dirty="0" smtClean="0"/>
              <a:t>                                     </a:t>
            </a:r>
            <a:r>
              <a:rPr lang="en-US" sz="2400" b="1" dirty="0" err="1" smtClean="0"/>
              <a:t>muǵdarı</a:t>
            </a:r>
            <a:r>
              <a:rPr lang="en-US" sz="2400" b="1" dirty="0" smtClean="0"/>
              <a:t>     </a:t>
            </a:r>
            <a:endParaRPr lang="ru-RU" sz="2400" b="1" dirty="0"/>
          </a:p>
        </p:txBody>
      </p:sp>
      <p:sp>
        <p:nvSpPr>
          <p:cNvPr id="116742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6744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6746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2" name="TextBox 21"/>
          <p:cNvSpPr txBox="1"/>
          <p:nvPr/>
        </p:nvSpPr>
        <p:spPr>
          <a:xfrm>
            <a:off x="2309800" y="3881440"/>
            <a:ext cx="4472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/>
              <a:t>  </a:t>
            </a:r>
            <a:r>
              <a:rPr lang="en-US" sz="2400" b="1" dirty="0" smtClean="0"/>
              <a:t>Mendeleev-</a:t>
            </a:r>
            <a:r>
              <a:rPr lang="en-US" sz="2400" b="1" dirty="0" err="1" smtClean="0"/>
              <a:t>Klayperon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teńlemesi</a:t>
            </a:r>
            <a:endParaRPr lang="ru-RU" sz="2400" b="1" dirty="0"/>
          </a:p>
        </p:txBody>
      </p:sp>
      <p:sp>
        <p:nvSpPr>
          <p:cNvPr id="116749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8793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18792" name="Object 8"/>
          <p:cNvGraphicFramePr>
            <a:graphicFrameLocks noChangeAspect="1"/>
          </p:cNvGraphicFramePr>
          <p:nvPr/>
        </p:nvGraphicFramePr>
        <p:xfrm>
          <a:off x="409551" y="804847"/>
          <a:ext cx="1194443" cy="995369"/>
        </p:xfrm>
        <a:graphic>
          <a:graphicData uri="http://schemas.openxmlformats.org/presentationml/2006/ole">
            <p:oleObj spid="_x0000_s158498" name="Equation" r:id="rId4" imgW="520474" imgH="431613" progId="">
              <p:embed/>
            </p:oleObj>
          </a:graphicData>
        </a:graphic>
      </p:graphicFrame>
      <p:sp>
        <p:nvSpPr>
          <p:cNvPr id="118795" name="Rectangle 1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1879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716073747"/>
              </p:ext>
            </p:extLst>
          </p:nvPr>
        </p:nvGraphicFramePr>
        <p:xfrm>
          <a:off x="409575" y="1981200"/>
          <a:ext cx="3498850" cy="904875"/>
        </p:xfrm>
        <a:graphic>
          <a:graphicData uri="http://schemas.openxmlformats.org/presentationml/2006/ole">
            <p:oleObj spid="_x0000_s158499" name="Equation" r:id="rId5" imgW="1663700" imgH="431800" progId="">
              <p:embed/>
            </p:oleObj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5114928" y="985824"/>
            <a:ext cx="2112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/>
              <a:t>- </a:t>
            </a:r>
            <a:r>
              <a:rPr lang="en-US" sz="2400" b="1" dirty="0" err="1" smtClean="0"/>
              <a:t>koncentraciya</a:t>
            </a:r>
            <a:endParaRPr lang="ru-RU" sz="2400" b="1" dirty="0"/>
          </a:p>
        </p:txBody>
      </p:sp>
      <p:sp>
        <p:nvSpPr>
          <p:cNvPr id="118797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18796" name="Object 12"/>
          <p:cNvGraphicFramePr>
            <a:graphicFrameLocks noChangeAspect="1"/>
          </p:cNvGraphicFramePr>
          <p:nvPr/>
        </p:nvGraphicFramePr>
        <p:xfrm>
          <a:off x="3848096" y="895335"/>
          <a:ext cx="995368" cy="895831"/>
        </p:xfrm>
        <a:graphic>
          <a:graphicData uri="http://schemas.openxmlformats.org/presentationml/2006/ole">
            <p:oleObj spid="_x0000_s158500" name="Equation" r:id="rId6" imgW="444307" imgH="393529" progId="">
              <p:embed/>
            </p:oleObj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4481988" y="2252656"/>
            <a:ext cx="2745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/>
              <a:t>- </a:t>
            </a:r>
            <a:r>
              <a:rPr lang="en-US" sz="2400" b="1" dirty="0" err="1" smtClean="0"/>
              <a:t>Bolcman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turaqlısı</a:t>
            </a:r>
            <a:endParaRPr lang="ru-RU" sz="2400" b="1" dirty="0"/>
          </a:p>
        </p:txBody>
      </p:sp>
      <p:sp>
        <p:nvSpPr>
          <p:cNvPr id="118799" name="Rectangle 1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6" name="Скругленный прямоугольник 35"/>
          <p:cNvSpPr/>
          <p:nvPr/>
        </p:nvSpPr>
        <p:spPr>
          <a:xfrm>
            <a:off x="3491856" y="3067048"/>
            <a:ext cx="2362852" cy="8143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18798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208349970"/>
              </p:ext>
            </p:extLst>
          </p:nvPr>
        </p:nvGraphicFramePr>
        <p:xfrm>
          <a:off x="3826507" y="3171824"/>
          <a:ext cx="1693549" cy="604839"/>
        </p:xfrm>
        <a:graphic>
          <a:graphicData uri="http://schemas.openxmlformats.org/presentationml/2006/ole">
            <p:oleObj spid="_x0000_s158501" name="Equation" r:id="rId7" imgW="558558" imgH="203112" progId="">
              <p:embed/>
            </p:oleObj>
          </a:graphicData>
        </a:graphic>
      </p:graphicFrame>
      <p:sp>
        <p:nvSpPr>
          <p:cNvPr id="118801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18800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718741474"/>
              </p:ext>
            </p:extLst>
          </p:nvPr>
        </p:nvGraphicFramePr>
        <p:xfrm>
          <a:off x="3786182" y="4429132"/>
          <a:ext cx="1809760" cy="957708"/>
        </p:xfrm>
        <a:graphic>
          <a:graphicData uri="http://schemas.openxmlformats.org/presentationml/2006/ole">
            <p:oleObj spid="_x0000_s158502" name="Equation" r:id="rId8" imgW="774364" imgH="418918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90658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одержимое 4"/>
          <p:cNvSpPr>
            <a:spLocks noGrp="1"/>
          </p:cNvSpPr>
          <p:nvPr>
            <p:ph idx="1"/>
          </p:nvPr>
        </p:nvSpPr>
        <p:spPr>
          <a:xfrm>
            <a:off x="319064" y="228600"/>
            <a:ext cx="8505872" cy="6367480"/>
          </a:xfrm>
          <a:ln w="38100">
            <a:solidFill>
              <a:srgbClr val="002060"/>
            </a:solidFill>
          </a:ln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2400" b="1" dirty="0" err="1" smtClean="0"/>
              <a:t>Temperatura</a:t>
            </a:r>
            <a:r>
              <a:rPr lang="en-US" sz="2400" b="1" dirty="0" smtClean="0"/>
              <a:t> – </a:t>
            </a:r>
            <a:r>
              <a:rPr lang="en-US" sz="2400" b="1" dirty="0" err="1" smtClean="0"/>
              <a:t>molekulalar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háreketiniń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kinetikalıq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energiyası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ólshemi</a:t>
            </a:r>
            <a:r>
              <a:rPr lang="en-US" sz="2400" b="1" dirty="0" smtClean="0"/>
              <a:t>. </a:t>
            </a:r>
          </a:p>
          <a:p>
            <a:pPr algn="ctr">
              <a:buNone/>
            </a:pPr>
            <a:r>
              <a:rPr lang="en-US" sz="2400" b="1" dirty="0" err="1" smtClean="0"/>
              <a:t>Gaz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molekulaları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tártipsiz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háreketiniń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ortasha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kinetikalıq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energiyası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absolyut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temperaturaǵa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tuwrı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proporcional</a:t>
            </a:r>
            <a:r>
              <a:rPr lang="en-US" sz="2400" b="1" dirty="0" smtClean="0"/>
              <a:t>. </a:t>
            </a:r>
            <a:r>
              <a:rPr lang="ru-RU" sz="2400" b="1" dirty="0" smtClean="0"/>
              <a:t> </a:t>
            </a:r>
            <a:endParaRPr lang="ru-RU" sz="2400" dirty="0" smtClean="0"/>
          </a:p>
          <a:p>
            <a:pPr>
              <a:buNone/>
            </a:pPr>
            <a:endParaRPr lang="ru-RU" sz="2800" b="1" dirty="0" smtClean="0"/>
          </a:p>
          <a:p>
            <a:pPr>
              <a:buNone/>
            </a:pPr>
            <a:endParaRPr lang="ru-RU" sz="2800" b="1" dirty="0" smtClean="0"/>
          </a:p>
          <a:p>
            <a:pPr>
              <a:buNone/>
            </a:pPr>
            <a:endParaRPr lang="ru-RU" sz="2800" b="1" dirty="0" smtClean="0"/>
          </a:p>
          <a:p>
            <a:pPr>
              <a:buNone/>
            </a:pPr>
            <a:endParaRPr lang="ru-RU" sz="2800" b="1" dirty="0" smtClean="0"/>
          </a:p>
          <a:p>
            <a:pPr>
              <a:buNone/>
            </a:pPr>
            <a:endParaRPr lang="ru-RU" sz="2800" dirty="0" smtClean="0"/>
          </a:p>
          <a:p>
            <a:pPr>
              <a:buNone/>
            </a:pPr>
            <a:endParaRPr lang="en-US" sz="2400" b="1" dirty="0" smtClean="0"/>
          </a:p>
          <a:p>
            <a:pPr>
              <a:buNone/>
            </a:pPr>
            <a:r>
              <a:rPr lang="en-US" sz="2400" b="1" dirty="0" err="1" smtClean="0"/>
              <a:t>bul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bolsa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absolyut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temperaturaǵa</a:t>
            </a:r>
            <a:r>
              <a:rPr lang="en-US" sz="2400" b="1" dirty="0" smtClean="0"/>
              <a:t> </a:t>
            </a:r>
          </a:p>
          <a:p>
            <a:pPr>
              <a:buNone/>
            </a:pPr>
            <a:r>
              <a:rPr lang="en-US" sz="2400" b="1" dirty="0" smtClean="0"/>
              <a:t>     </a:t>
            </a:r>
            <a:r>
              <a:rPr lang="en-US" sz="2400" b="1" dirty="0" err="1" smtClean="0"/>
              <a:t>erisiw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múmkin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emesligin</a:t>
            </a:r>
            <a:r>
              <a:rPr lang="en-US" sz="2400" b="1" dirty="0" smtClean="0"/>
              <a:t> </a:t>
            </a:r>
          </a:p>
          <a:p>
            <a:pPr>
              <a:buNone/>
            </a:pPr>
            <a:r>
              <a:rPr lang="en-US" sz="2400" b="1" dirty="0" smtClean="0"/>
              <a:t>                    </a:t>
            </a:r>
            <a:r>
              <a:rPr lang="en-US" sz="2400" b="1" dirty="0" err="1" smtClean="0"/>
              <a:t>kórsetedi</a:t>
            </a:r>
            <a:r>
              <a:rPr lang="ru-RU" sz="2400" b="1" dirty="0" smtClean="0"/>
              <a:t>!</a:t>
            </a: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1775420" y="3245671"/>
            <a:ext cx="1990736" cy="117634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428596" y="2071678"/>
            <a:ext cx="1990736" cy="8143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2863408" y="1928802"/>
            <a:ext cx="1990736" cy="103142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523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981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1981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961642388"/>
              </p:ext>
            </p:extLst>
          </p:nvPr>
        </p:nvGraphicFramePr>
        <p:xfrm>
          <a:off x="2951763" y="1888351"/>
          <a:ext cx="1598348" cy="1036291"/>
        </p:xfrm>
        <a:graphic>
          <a:graphicData uri="http://schemas.openxmlformats.org/presentationml/2006/ole">
            <p:oleObj spid="_x0000_s155165" name="Equation" r:id="rId5" imgW="609336" imgH="393529" progId="">
              <p:embed/>
            </p:oleObj>
          </a:graphicData>
        </a:graphic>
      </p:graphicFrame>
      <p:sp>
        <p:nvSpPr>
          <p:cNvPr id="11981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1981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183252232"/>
              </p:ext>
            </p:extLst>
          </p:nvPr>
        </p:nvGraphicFramePr>
        <p:xfrm>
          <a:off x="508587" y="2159815"/>
          <a:ext cx="1719272" cy="655805"/>
        </p:xfrm>
        <a:graphic>
          <a:graphicData uri="http://schemas.openxmlformats.org/presentationml/2006/ole">
            <p:oleObj spid="_x0000_s155166" name="Equation" r:id="rId6" imgW="545626" imgH="203024" progId="">
              <p:embed/>
            </p:oleObj>
          </a:graphicData>
        </a:graphic>
      </p:graphicFrame>
      <p:sp>
        <p:nvSpPr>
          <p:cNvPr id="119816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1981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064895073"/>
              </p:ext>
            </p:extLst>
          </p:nvPr>
        </p:nvGraphicFramePr>
        <p:xfrm>
          <a:off x="1956395" y="3336159"/>
          <a:ext cx="1734211" cy="914402"/>
        </p:xfrm>
        <a:graphic>
          <a:graphicData uri="http://schemas.openxmlformats.org/presentationml/2006/ole">
            <p:oleObj spid="_x0000_s155167" name="Equation" r:id="rId7" imgW="609336" imgH="393529" progId="">
              <p:embed/>
            </p:oleObj>
          </a:graphicData>
        </a:graphic>
      </p:graphicFrame>
      <p:sp>
        <p:nvSpPr>
          <p:cNvPr id="16" name="Стрелка вниз 15"/>
          <p:cNvSpPr/>
          <p:nvPr/>
        </p:nvSpPr>
        <p:spPr>
          <a:xfrm rot="16200000">
            <a:off x="2474273" y="2169141"/>
            <a:ext cx="361952" cy="452778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низ 16"/>
          <p:cNvSpPr/>
          <p:nvPr/>
        </p:nvSpPr>
        <p:spPr>
          <a:xfrm rot="2175750">
            <a:off x="2640432" y="2842591"/>
            <a:ext cx="361952" cy="595654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controls>
      <p:control spid="155164" name="ShockwaveFlash1" r:id="rId2" imgW="3508475" imgH="2844609"/>
    </p:controls>
    <p:extLst>
      <p:ext uri="{BB962C8B-B14F-4D97-AF65-F5344CB8AC3E}">
        <p14:creationId xmlns:p14="http://schemas.microsoft.com/office/powerpoint/2010/main" xmlns="" val="355487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p:control spid="150599" name="ShockwaveFlash1" r:id="rId2" imgW="1828571" imgH="1828571"/>
    </p:controls>
    <p:extLst>
      <p:ext uri="{BB962C8B-B14F-4D97-AF65-F5344CB8AC3E}">
        <p14:creationId xmlns:p14="http://schemas.microsoft.com/office/powerpoint/2010/main" xmlns="" val="346428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Скругленный прямоугольник 36"/>
          <p:cNvSpPr/>
          <p:nvPr/>
        </p:nvSpPr>
        <p:spPr>
          <a:xfrm>
            <a:off x="319064" y="4243392"/>
            <a:ext cx="8596360" cy="135732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5" name="Прямая со стрелкой 34"/>
          <p:cNvCxnSpPr/>
          <p:nvPr/>
        </p:nvCxnSpPr>
        <p:spPr>
          <a:xfrm>
            <a:off x="2490776" y="1438264"/>
            <a:ext cx="723904" cy="1588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" name="Куб 2"/>
          <p:cNvSpPr/>
          <p:nvPr/>
        </p:nvSpPr>
        <p:spPr>
          <a:xfrm>
            <a:off x="1656000" y="261920"/>
            <a:ext cx="1900248" cy="2081224"/>
          </a:xfrm>
          <a:prstGeom prst="cub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Куб 5"/>
          <p:cNvSpPr/>
          <p:nvPr/>
        </p:nvSpPr>
        <p:spPr>
          <a:xfrm>
            <a:off x="228576" y="261920"/>
            <a:ext cx="1900248" cy="2081224"/>
          </a:xfrm>
          <a:prstGeom prst="cub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 rot="10800000" flipV="1">
            <a:off x="684000" y="1873588"/>
            <a:ext cx="2881088" cy="17116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rot="5400000">
            <a:off x="228576" y="1890704"/>
            <a:ext cx="452440" cy="45244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 rot="5400000">
            <a:off x="-132582" y="1075518"/>
            <a:ext cx="1628784" cy="1588"/>
          </a:xfrm>
          <a:prstGeom prst="line">
            <a:avLst/>
          </a:prstGeom>
          <a:ln w="28575">
            <a:solidFill>
              <a:srgbClr val="00206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араллелограмм 17"/>
          <p:cNvSpPr/>
          <p:nvPr/>
        </p:nvSpPr>
        <p:spPr>
          <a:xfrm rot="16200000" flipH="1">
            <a:off x="2250000" y="1044000"/>
            <a:ext cx="2124000" cy="504000"/>
          </a:xfrm>
          <a:prstGeom prst="parallelogram">
            <a:avLst>
              <a:gd name="adj" fmla="val 99884"/>
            </a:avLst>
          </a:prstGeom>
          <a:gradFill>
            <a:gsLst>
              <a:gs pos="0">
                <a:schemeClr val="accent1">
                  <a:tint val="66000"/>
                  <a:satMod val="160000"/>
                  <a:alpha val="48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861992" y="1076312"/>
            <a:ext cx="180976" cy="180976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771504" y="1619240"/>
            <a:ext cx="180976" cy="180976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/>
          <p:cNvSpPr/>
          <p:nvPr/>
        </p:nvSpPr>
        <p:spPr>
          <a:xfrm>
            <a:off x="2128824" y="1619240"/>
            <a:ext cx="180976" cy="180976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1133456" y="2071680"/>
            <a:ext cx="180976" cy="180976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952480" y="533384"/>
            <a:ext cx="180976" cy="180976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/>
          <p:cNvSpPr txBox="1"/>
          <p:nvPr/>
        </p:nvSpPr>
        <p:spPr>
          <a:xfrm>
            <a:off x="3124192" y="985824"/>
            <a:ext cx="361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</a:rPr>
              <a:t>s</a:t>
            </a:r>
            <a:endParaRPr lang="ru-RU" sz="4000" b="1" dirty="0">
              <a:solidFill>
                <a:srgbClr val="C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23944" y="171432"/>
            <a:ext cx="361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n</a:t>
            </a:r>
            <a:endParaRPr lang="ru-RU" sz="3200" b="1" dirty="0">
              <a:solidFill>
                <a:srgbClr val="C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57360" y="623872"/>
            <a:ext cx="723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m</a:t>
            </a:r>
            <a:r>
              <a:rPr lang="en-US" sz="3200" b="1" baseline="-25000" dirty="0" smtClean="0">
                <a:solidFill>
                  <a:srgbClr val="C00000"/>
                </a:solidFill>
              </a:rPr>
              <a:t>0</a:t>
            </a:r>
            <a:endParaRPr lang="ru-RU" sz="3200" b="1" dirty="0">
              <a:solidFill>
                <a:srgbClr val="C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038336" y="2524120"/>
            <a:ext cx="723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err="1" smtClean="0">
                <a:latin typeface="Palatino" pitchFamily="18" charset="0"/>
              </a:rPr>
              <a:t>v</a:t>
            </a:r>
            <a:r>
              <a:rPr lang="en-US" sz="3200" i="1" dirty="0" err="1" smtClean="0"/>
              <a:t>t</a:t>
            </a:r>
            <a:endParaRPr lang="ru-RU" sz="3200" i="1" dirty="0"/>
          </a:p>
        </p:txBody>
      </p:sp>
      <p:sp>
        <p:nvSpPr>
          <p:cNvPr id="29" name="Овал 28"/>
          <p:cNvSpPr/>
          <p:nvPr/>
        </p:nvSpPr>
        <p:spPr>
          <a:xfrm>
            <a:off x="2581264" y="533384"/>
            <a:ext cx="180976" cy="180976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/>
          <p:cNvSpPr/>
          <p:nvPr/>
        </p:nvSpPr>
        <p:spPr>
          <a:xfrm>
            <a:off x="1676384" y="1619240"/>
            <a:ext cx="180976" cy="180976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/>
          <p:cNvSpPr/>
          <p:nvPr/>
        </p:nvSpPr>
        <p:spPr>
          <a:xfrm>
            <a:off x="2400288" y="2071680"/>
            <a:ext cx="180976" cy="180976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/>
          <p:cNvSpPr/>
          <p:nvPr/>
        </p:nvSpPr>
        <p:spPr>
          <a:xfrm>
            <a:off x="2309800" y="1332000"/>
            <a:ext cx="180976" cy="180976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/>
          <p:cNvSpPr/>
          <p:nvPr/>
        </p:nvSpPr>
        <p:spPr>
          <a:xfrm>
            <a:off x="1585896" y="1257288"/>
            <a:ext cx="180976" cy="180976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/>
          <p:cNvSpPr/>
          <p:nvPr/>
        </p:nvSpPr>
        <p:spPr>
          <a:xfrm>
            <a:off x="590528" y="1709728"/>
            <a:ext cx="180976" cy="180976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/>
          <p:cNvSpPr/>
          <p:nvPr/>
        </p:nvSpPr>
        <p:spPr>
          <a:xfrm>
            <a:off x="861992" y="1347776"/>
            <a:ext cx="180976" cy="180976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1" name="Прямая соединительная линия 40"/>
          <p:cNvCxnSpPr/>
          <p:nvPr/>
        </p:nvCxnSpPr>
        <p:spPr>
          <a:xfrm rot="5400000">
            <a:off x="2844000" y="2568570"/>
            <a:ext cx="45244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/>
          <p:nvPr/>
        </p:nvCxnSpPr>
        <p:spPr>
          <a:xfrm rot="5400000">
            <a:off x="1450958" y="2568570"/>
            <a:ext cx="45244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/>
          <p:nvPr/>
        </p:nvCxnSpPr>
        <p:spPr>
          <a:xfrm>
            <a:off x="1676384" y="2614608"/>
            <a:ext cx="1404000" cy="1588"/>
          </a:xfrm>
          <a:prstGeom prst="line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Прямоугольник 47"/>
          <p:cNvSpPr/>
          <p:nvPr/>
        </p:nvSpPr>
        <p:spPr>
          <a:xfrm>
            <a:off x="3848096" y="171432"/>
            <a:ext cx="5067328" cy="13573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2800" b="1" dirty="0" err="1" smtClean="0">
                <a:solidFill>
                  <a:schemeClr val="tx1"/>
                </a:solidFill>
              </a:rPr>
              <a:t>Gazlar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molekulyar</a:t>
            </a:r>
            <a:r>
              <a:rPr lang="en-US" sz="2800" b="1" dirty="0" smtClean="0">
                <a:solidFill>
                  <a:schemeClr val="tx1"/>
                </a:solidFill>
              </a:rPr>
              <a:t> – </a:t>
            </a:r>
            <a:r>
              <a:rPr lang="en-US" sz="2800" b="1" dirty="0" err="1" smtClean="0">
                <a:solidFill>
                  <a:schemeClr val="tx1"/>
                </a:solidFill>
              </a:rPr>
              <a:t>kinetikalıq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teoriyasınıń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tiykarǵı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teńlemesi</a:t>
            </a:r>
            <a:endParaRPr lang="ru-RU" sz="2800" b="1" dirty="0" smtClean="0">
              <a:solidFill>
                <a:schemeClr val="tx1"/>
              </a:solidFill>
            </a:endParaRPr>
          </a:p>
          <a:p>
            <a:pPr algn="ctr"/>
            <a:endParaRPr lang="ru-RU" dirty="0"/>
          </a:p>
        </p:txBody>
      </p:sp>
      <p:sp>
        <p:nvSpPr>
          <p:cNvPr id="50" name="Скругленный прямоугольник 49"/>
          <p:cNvSpPr/>
          <p:nvPr/>
        </p:nvSpPr>
        <p:spPr>
          <a:xfrm>
            <a:off x="3848096" y="1709728"/>
            <a:ext cx="5067328" cy="114776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/>
              <a:t>Molekulalardıń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ıdıs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diywalına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urılıwları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nátiyjesinde</a:t>
            </a:r>
            <a:r>
              <a:rPr lang="en-US" sz="2000" b="1" dirty="0" smtClean="0"/>
              <a:t> </a:t>
            </a:r>
            <a:r>
              <a:rPr lang="en-US" sz="2000" b="1" i="1" dirty="0" smtClean="0">
                <a:solidFill>
                  <a:srgbClr val="FF0000"/>
                </a:solidFill>
              </a:rPr>
              <a:t>S </a:t>
            </a:r>
            <a:r>
              <a:rPr lang="ru-RU" sz="2000" b="1" dirty="0" smtClean="0"/>
              <a:t> </a:t>
            </a:r>
            <a:r>
              <a:rPr lang="en-US" sz="2000" b="1" dirty="0" err="1" smtClean="0"/>
              <a:t>ıdıstıń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diywalına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beriletuǵın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gaz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basımın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anıqlaymız</a:t>
            </a:r>
            <a:r>
              <a:rPr lang="en-US" sz="2000" b="1" dirty="0" smtClean="0"/>
              <a:t>.</a:t>
            </a:r>
            <a:endParaRPr lang="ru-RU" dirty="0" smtClean="0"/>
          </a:p>
        </p:txBody>
      </p:sp>
      <p:sp>
        <p:nvSpPr>
          <p:cNvPr id="6554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5541" name="Rectangle 5"/>
          <p:cNvSpPr>
            <a:spLocks noChangeArrowheads="1"/>
          </p:cNvSpPr>
          <p:nvPr/>
        </p:nvSpPr>
        <p:spPr bwMode="auto">
          <a:xfrm>
            <a:off x="0" y="23336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587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58721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15235919"/>
              </p:ext>
            </p:extLst>
          </p:nvPr>
        </p:nvGraphicFramePr>
        <p:xfrm>
          <a:off x="342900" y="4333875"/>
          <a:ext cx="8575675" cy="1176338"/>
        </p:xfrm>
        <a:graphic>
          <a:graphicData uri="http://schemas.openxmlformats.org/presentationml/2006/ole">
            <p:oleObj spid="_x0000_s161086" name="Equation" r:id="rId4" imgW="3238500" imgH="482600" progId="">
              <p:embed/>
            </p:oleObj>
          </a:graphicData>
        </a:graphic>
      </p:graphicFrame>
      <p:sp>
        <p:nvSpPr>
          <p:cNvPr id="40" name="Скругленный прямоугольник 39"/>
          <p:cNvSpPr/>
          <p:nvPr/>
        </p:nvSpPr>
        <p:spPr>
          <a:xfrm>
            <a:off x="1404920" y="3035814"/>
            <a:ext cx="6424648" cy="54292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smtClean="0"/>
              <a:t>Molekulalardıń </a:t>
            </a:r>
            <a:r>
              <a:rPr lang="en-US" sz="2400" b="1" dirty="0" err="1" smtClean="0"/>
              <a:t>ortasha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kvadratlıq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tezligi</a:t>
            </a:r>
            <a:endParaRPr lang="ru-RU" sz="2400" dirty="0" smtClean="0"/>
          </a:p>
        </p:txBody>
      </p:sp>
      <p:sp>
        <p:nvSpPr>
          <p:cNvPr id="43" name="Стрелка вниз 42"/>
          <p:cNvSpPr/>
          <p:nvPr/>
        </p:nvSpPr>
        <p:spPr>
          <a:xfrm>
            <a:off x="4143372" y="3571876"/>
            <a:ext cx="995368" cy="552454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72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5" name="Скругленный прямоугольник 44"/>
          <p:cNvSpPr/>
          <p:nvPr/>
        </p:nvSpPr>
        <p:spPr>
          <a:xfrm>
            <a:off x="214282" y="4179546"/>
            <a:ext cx="8786874" cy="267845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5872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796712487"/>
              </p:ext>
            </p:extLst>
          </p:nvPr>
        </p:nvGraphicFramePr>
        <p:xfrm>
          <a:off x="642910" y="4214818"/>
          <a:ext cx="7648575" cy="2379663"/>
        </p:xfrm>
        <a:graphic>
          <a:graphicData uri="http://schemas.openxmlformats.org/presentationml/2006/ole">
            <p:oleObj spid="_x0000_s161087" name="Equation" r:id="rId5" imgW="2552700" imgH="863600" progId="">
              <p:embed/>
            </p:oleObj>
          </a:graphicData>
        </a:graphic>
      </p:graphicFrame>
      <p:sp>
        <p:nvSpPr>
          <p:cNvPr id="2" name="Скругленный прямоугольник 1"/>
          <p:cNvSpPr/>
          <p:nvPr/>
        </p:nvSpPr>
        <p:spPr>
          <a:xfrm>
            <a:off x="1241556" y="4243392"/>
            <a:ext cx="1990736" cy="355764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 err="1" smtClean="0"/>
              <a:t>gaz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massası</a:t>
            </a:r>
            <a:endParaRPr lang="ru-RU" sz="2000" b="1" dirty="0"/>
          </a:p>
        </p:txBody>
      </p:sp>
      <p:sp>
        <p:nvSpPr>
          <p:cNvPr id="46" name="Скругленный прямоугольник 45"/>
          <p:cNvSpPr/>
          <p:nvPr/>
        </p:nvSpPr>
        <p:spPr>
          <a:xfrm>
            <a:off x="4143372" y="4214818"/>
            <a:ext cx="3062788" cy="355764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 err="1" smtClean="0"/>
              <a:t>molekulalar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sanı</a:t>
            </a:r>
            <a:endParaRPr lang="ru-RU" sz="2000" b="1" dirty="0"/>
          </a:p>
        </p:txBody>
      </p:sp>
      <p:sp>
        <p:nvSpPr>
          <p:cNvPr id="47" name="Скругленный прямоугольник 46"/>
          <p:cNvSpPr/>
          <p:nvPr/>
        </p:nvSpPr>
        <p:spPr>
          <a:xfrm>
            <a:off x="1214414" y="4857760"/>
            <a:ext cx="1990736" cy="355764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 err="1" smtClean="0"/>
              <a:t>ıdıs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kólemi</a:t>
            </a:r>
            <a:endParaRPr lang="ru-RU" sz="2000" b="1" dirty="0"/>
          </a:p>
        </p:txBody>
      </p:sp>
      <p:sp>
        <p:nvSpPr>
          <p:cNvPr id="49" name="Скругленный прямоугольник 48"/>
          <p:cNvSpPr/>
          <p:nvPr/>
        </p:nvSpPr>
        <p:spPr>
          <a:xfrm>
            <a:off x="4000496" y="4857760"/>
            <a:ext cx="3745304" cy="355764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 err="1" smtClean="0"/>
              <a:t>molekulalar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koncentraciyası</a:t>
            </a:r>
            <a:endParaRPr lang="ru-RU" sz="2000" b="1" dirty="0"/>
          </a:p>
        </p:txBody>
      </p:sp>
      <p:sp>
        <p:nvSpPr>
          <p:cNvPr id="51" name="Скругленный прямоугольник 50"/>
          <p:cNvSpPr/>
          <p:nvPr/>
        </p:nvSpPr>
        <p:spPr>
          <a:xfrm>
            <a:off x="1357290" y="5500702"/>
            <a:ext cx="3745806" cy="355764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 err="1" smtClean="0"/>
              <a:t>bir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molekula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massası</a:t>
            </a:r>
            <a:endParaRPr lang="ru-RU" sz="2000" b="1" dirty="0"/>
          </a:p>
        </p:txBody>
      </p:sp>
      <p:sp>
        <p:nvSpPr>
          <p:cNvPr id="52" name="Скругленный прямоугольник 51"/>
          <p:cNvSpPr/>
          <p:nvPr/>
        </p:nvSpPr>
        <p:spPr>
          <a:xfrm>
            <a:off x="6072198" y="5500702"/>
            <a:ext cx="2340312" cy="355764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 err="1" smtClean="0"/>
              <a:t>gaz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tıǵızlıǵı</a:t>
            </a:r>
            <a:endParaRPr lang="ru-RU" sz="2000" b="1" dirty="0"/>
          </a:p>
        </p:txBody>
      </p:sp>
      <p:sp>
        <p:nvSpPr>
          <p:cNvPr id="53" name="Скругленный прямоугольник 52"/>
          <p:cNvSpPr/>
          <p:nvPr/>
        </p:nvSpPr>
        <p:spPr>
          <a:xfrm>
            <a:off x="1266900" y="6133644"/>
            <a:ext cx="6725556" cy="355764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 err="1" smtClean="0"/>
              <a:t>ıdıs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diywalına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molekulalardıń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urılıwlar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sanı</a:t>
            </a:r>
            <a:r>
              <a:rPr lang="en-US" sz="2000" b="1" dirty="0" smtClean="0"/>
              <a:t> </a:t>
            </a:r>
            <a:r>
              <a:rPr lang="ru-RU" sz="2000" b="1" dirty="0" smtClean="0"/>
              <a:t> 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xmlns="" val="299881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9" presetClass="emph" presetSubtype="0" repeatCount="1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4000"/>
                            </p:stCondLst>
                            <p:childTnLst>
                              <p:par>
                                <p:cTn id="3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0"/>
                            </p:stCondLst>
                            <p:childTnLst>
                              <p:par>
                                <p:cTn id="3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6.0592E-6 L 0.02222 0.06754 L 0.15191 -0.20883 L 0.26545 -0.12834 L -0.04445 0.07078 L -0.05677 0.04927 L 0.03576 -0.06914 L 0.08264 0.08558 L 0.18403 -0.00994 L 0.26302 0.03609 L 0.19878 0.07725 L -0.00122 -0.18593 L -0.04688 -0.08232 L 0.01111 0.07078 L 0.0901 -0.17922 L 0.15312 0.06754 L 0.20243 -0.16442 L 0.24566 0.05921 L 0.2592 0.05089 L 0.14809 -0.17275 L -0.04566 -0.05272 L -0.00868 0.07078 L 0.26788 -0.09204 " pathEditMode="relative" ptsTypes="AAAAAAAAAAAAAAAAAAAAAAA">
                                      <p:cBhvr>
                                        <p:cTn id="39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0"/>
                            </p:stCondLst>
                            <p:childTnLst>
                              <p:par>
                                <p:cTn id="4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3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3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4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4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6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6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7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7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8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9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1500"/>
                            </p:stCondLst>
                            <p:childTnLst>
                              <p:par>
                                <p:cTn id="10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325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335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2000"/>
                                        <p:tgtEl>
                                          <p:spTgt spid="158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8" grpId="0" animBg="1"/>
      <p:bldP spid="18" grpId="1" animBg="1"/>
      <p:bldP spid="20" grpId="0" animBg="1"/>
      <p:bldP spid="21" grpId="0" animBg="1"/>
      <p:bldP spid="21" grpId="1" animBg="1"/>
      <p:bldP spid="21" grpId="2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  <p:bldP spid="29" grpId="0" animBg="1"/>
      <p:bldP spid="30" grpId="0" animBg="1"/>
      <p:bldP spid="31" grpId="0" animBg="1"/>
      <p:bldP spid="32" grpId="0" animBg="1"/>
      <p:bldP spid="33" grpId="0" animBg="1"/>
      <p:bldP spid="38" grpId="0" animBg="1"/>
      <p:bldP spid="39" grpId="0" animBg="1"/>
      <p:bldP spid="45" grpId="0" animBg="1"/>
      <p:bldP spid="2" grpId="0" animBg="1"/>
      <p:bldP spid="46" grpId="0" animBg="1"/>
      <p:bldP spid="47" grpId="0" animBg="1"/>
      <p:bldP spid="49" grpId="0" animBg="1"/>
      <p:bldP spid="51" grpId="0" animBg="1"/>
      <p:bldP spid="52" grpId="0" animBg="1"/>
      <p:bldP spid="5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28576" y="171432"/>
            <a:ext cx="5067328" cy="70788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2000" b="1" dirty="0" smtClean="0"/>
              <a:t> </a:t>
            </a:r>
            <a:r>
              <a:rPr lang="en-US" sz="2000" b="1" i="1" dirty="0" smtClean="0"/>
              <a:t>m</a:t>
            </a:r>
            <a:r>
              <a:rPr lang="ru-RU" sz="2000" b="1" i="1" baseline="-25000" dirty="0" smtClean="0"/>
              <a:t>0</a:t>
            </a:r>
            <a:r>
              <a:rPr lang="ru-RU" sz="2000" b="1" dirty="0" smtClean="0"/>
              <a:t> </a:t>
            </a:r>
            <a:r>
              <a:rPr lang="en-US" sz="2000" b="1" dirty="0" err="1" smtClean="0"/>
              <a:t>massalı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bir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molekulanıń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diywalǵa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urılıwında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onıń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impulsiniń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ózgeriwi</a:t>
            </a:r>
            <a:endParaRPr lang="ru-RU" sz="2000" b="1" dirty="0"/>
          </a:p>
        </p:txBody>
      </p:sp>
      <p:sp>
        <p:nvSpPr>
          <p:cNvPr id="16589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65889" name="Object 1"/>
          <p:cNvGraphicFramePr>
            <a:graphicFrameLocks noChangeAspect="1"/>
          </p:cNvGraphicFramePr>
          <p:nvPr/>
        </p:nvGraphicFramePr>
        <p:xfrm>
          <a:off x="7196152" y="171432"/>
          <a:ext cx="1176344" cy="674668"/>
        </p:xfrm>
        <a:graphic>
          <a:graphicData uri="http://schemas.openxmlformats.org/presentationml/2006/ole">
            <p:oleObj spid="_x0000_s180624" name="Equation" r:id="rId4" imgW="381000" imgH="228600" progId="">
              <p:embed/>
            </p:oleObj>
          </a:graphicData>
        </a:graphic>
      </p:graphicFrame>
      <p:sp>
        <p:nvSpPr>
          <p:cNvPr id="5" name="Прямоугольник 4"/>
          <p:cNvSpPr/>
          <p:nvPr/>
        </p:nvSpPr>
        <p:spPr>
          <a:xfrm>
            <a:off x="228576" y="1076312"/>
            <a:ext cx="5067328" cy="70788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2000" b="1" i="1" dirty="0" smtClean="0"/>
              <a:t> </a:t>
            </a:r>
            <a:r>
              <a:rPr lang="en-US" sz="2000" b="1" i="1" dirty="0" smtClean="0"/>
              <a:t>t</a:t>
            </a:r>
            <a:r>
              <a:rPr lang="ru-RU" sz="2000" b="1" dirty="0" smtClean="0"/>
              <a:t> </a:t>
            </a:r>
            <a:r>
              <a:rPr lang="en-US" sz="2000" b="1" dirty="0" err="1" smtClean="0"/>
              <a:t>waqıtta</a:t>
            </a:r>
            <a:r>
              <a:rPr lang="ru-RU" sz="2000" b="1" dirty="0" smtClean="0"/>
              <a:t> </a:t>
            </a:r>
            <a:r>
              <a:rPr lang="en-US" sz="2000" b="1" i="1" dirty="0" smtClean="0"/>
              <a:t>S </a:t>
            </a:r>
            <a:r>
              <a:rPr lang="en-US" sz="2000" b="1" dirty="0" err="1" smtClean="0"/>
              <a:t>maydanǵa</a:t>
            </a:r>
            <a:r>
              <a:rPr lang="uz-Cyrl-UZ" sz="2000" b="1" dirty="0" smtClean="0"/>
              <a:t>  </a:t>
            </a:r>
            <a:r>
              <a:rPr lang="en-US" sz="2000" b="1" i="1" dirty="0" smtClean="0"/>
              <a:t>l</a:t>
            </a:r>
            <a:r>
              <a:rPr lang="uz-Cyrl-UZ" sz="2000" b="1" i="1" dirty="0" smtClean="0"/>
              <a:t> 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aralıqtaǵı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molekulalar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jetip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baradı</a:t>
            </a:r>
            <a:endParaRPr lang="ru-RU" sz="2000" b="1" dirty="0"/>
          </a:p>
        </p:txBody>
      </p:sp>
      <p:sp>
        <p:nvSpPr>
          <p:cNvPr id="16589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65891" name="Object 3"/>
          <p:cNvGraphicFramePr>
            <a:graphicFrameLocks noChangeAspect="1"/>
          </p:cNvGraphicFramePr>
          <p:nvPr/>
        </p:nvGraphicFramePr>
        <p:xfrm>
          <a:off x="7221538" y="1076325"/>
          <a:ext cx="1398587" cy="617538"/>
        </p:xfrm>
        <a:graphic>
          <a:graphicData uri="http://schemas.openxmlformats.org/presentationml/2006/ole">
            <p:oleObj spid="_x0000_s180625" name="Equation" r:id="rId5" imgW="368140" imgH="177723" progId="">
              <p:embed/>
            </p:oleObj>
          </a:graphicData>
        </a:graphic>
      </p:graphicFrame>
      <p:sp>
        <p:nvSpPr>
          <p:cNvPr id="8" name="Прямоугольник 7"/>
          <p:cNvSpPr/>
          <p:nvPr/>
        </p:nvSpPr>
        <p:spPr>
          <a:xfrm>
            <a:off x="228576" y="1981192"/>
            <a:ext cx="5067328" cy="40011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1" dirty="0" err="1" smtClean="0"/>
              <a:t>Ajratılǵan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kólem</a:t>
            </a:r>
            <a:endParaRPr lang="ru-RU" sz="2000" b="1" dirty="0"/>
          </a:p>
        </p:txBody>
      </p:sp>
      <p:sp>
        <p:nvSpPr>
          <p:cNvPr id="16589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65893" name="Object 5"/>
          <p:cNvGraphicFramePr>
            <a:graphicFrameLocks noChangeAspect="1"/>
          </p:cNvGraphicFramePr>
          <p:nvPr/>
        </p:nvGraphicFramePr>
        <p:xfrm>
          <a:off x="6381760" y="1850058"/>
          <a:ext cx="2624152" cy="493091"/>
        </p:xfrm>
        <a:graphic>
          <a:graphicData uri="http://schemas.openxmlformats.org/presentationml/2006/ole">
            <p:oleObj spid="_x0000_s180626" name="Equation" r:id="rId6" imgW="875920" imgH="177723" progId="">
              <p:embed/>
            </p:oleObj>
          </a:graphicData>
        </a:graphic>
      </p:graphicFrame>
      <p:sp>
        <p:nvSpPr>
          <p:cNvPr id="11" name="Прямоугольник 10"/>
          <p:cNvSpPr/>
          <p:nvPr/>
        </p:nvSpPr>
        <p:spPr>
          <a:xfrm>
            <a:off x="228576" y="2614608"/>
            <a:ext cx="5067328" cy="40011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1" dirty="0" err="1" smtClean="0"/>
              <a:t>Ajratılǵan</a:t>
            </a:r>
            <a:r>
              <a:rPr lang="en-US" sz="2000" b="1" dirty="0" smtClean="0"/>
              <a:t> </a:t>
            </a:r>
            <a:r>
              <a:rPr lang="en-US" sz="2000" b="1" err="1" smtClean="0"/>
              <a:t>kólemdegi</a:t>
            </a:r>
            <a:r>
              <a:rPr lang="en-US" sz="2000" b="1" smtClean="0"/>
              <a:t> molekulalar </a:t>
            </a:r>
            <a:r>
              <a:rPr lang="en-US" sz="2000" b="1" dirty="0" err="1" smtClean="0"/>
              <a:t>sanı</a:t>
            </a:r>
            <a:r>
              <a:rPr lang="en-US" sz="2000" b="1" dirty="0" smtClean="0"/>
              <a:t> </a:t>
            </a:r>
            <a:endParaRPr lang="ru-RU" sz="2000" b="1" dirty="0"/>
          </a:p>
        </p:txBody>
      </p:sp>
      <p:sp>
        <p:nvSpPr>
          <p:cNvPr id="165896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65895" name="Object 7"/>
          <p:cNvGraphicFramePr>
            <a:graphicFrameLocks noChangeAspect="1"/>
          </p:cNvGraphicFramePr>
          <p:nvPr/>
        </p:nvGraphicFramePr>
        <p:xfrm>
          <a:off x="5742013" y="2524120"/>
          <a:ext cx="3263899" cy="512898"/>
        </p:xfrm>
        <a:graphic>
          <a:graphicData uri="http://schemas.openxmlformats.org/presentationml/2006/ole">
            <p:oleObj spid="_x0000_s180627" name="Equation" r:id="rId7" imgW="1040948" imgH="177723" progId="">
              <p:embed/>
            </p:oleObj>
          </a:graphicData>
        </a:graphic>
      </p:graphicFrame>
      <p:sp>
        <p:nvSpPr>
          <p:cNvPr id="15" name="Прямоугольник 14"/>
          <p:cNvSpPr/>
          <p:nvPr/>
        </p:nvSpPr>
        <p:spPr>
          <a:xfrm>
            <a:off x="228576" y="3209866"/>
            <a:ext cx="5067328" cy="70788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1" dirty="0" err="1" smtClean="0"/>
              <a:t>Bir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diywalǵa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urılıwlar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sanı</a:t>
            </a:r>
            <a:r>
              <a:rPr lang="ru-RU" sz="2000" b="1" dirty="0" smtClean="0"/>
              <a:t> </a:t>
            </a:r>
            <a:r>
              <a:rPr lang="en-US" sz="2000" b="1" i="1" dirty="0" smtClean="0"/>
              <a:t>Z</a:t>
            </a:r>
            <a:r>
              <a:rPr lang="uz-Cyrl-UZ" sz="2000" b="1" dirty="0" smtClean="0"/>
              <a:t> </a:t>
            </a:r>
            <a:r>
              <a:rPr lang="en-US" sz="2000" b="1" dirty="0" err="1" smtClean="0"/>
              <a:t>ajratılǵan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kólemdegi</a:t>
            </a:r>
            <a:r>
              <a:rPr lang="uz-Cyrl-UZ" sz="2000" b="1" dirty="0" smtClean="0"/>
              <a:t> </a:t>
            </a:r>
            <a:r>
              <a:rPr lang="en-US" sz="2000" b="1" dirty="0" err="1" smtClean="0"/>
              <a:t>molekulalardıń</a:t>
            </a:r>
            <a:r>
              <a:rPr lang="en-US" sz="2000" b="1" dirty="0" smtClean="0"/>
              <a:t> </a:t>
            </a:r>
            <a:r>
              <a:rPr lang="ru-RU" sz="2000" b="1" dirty="0" smtClean="0"/>
              <a:t>1/6 </a:t>
            </a:r>
            <a:r>
              <a:rPr lang="en-US" sz="2000" b="1" dirty="0" err="1" smtClean="0"/>
              <a:t>bólimine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teń</a:t>
            </a:r>
            <a:r>
              <a:rPr lang="en-US" sz="2000" b="1" dirty="0" smtClean="0"/>
              <a:t> </a:t>
            </a:r>
            <a:endParaRPr lang="ru-RU" sz="2000" b="1" dirty="0"/>
          </a:p>
        </p:txBody>
      </p:sp>
      <p:sp>
        <p:nvSpPr>
          <p:cNvPr id="16589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65897" name="Object 9"/>
          <p:cNvGraphicFramePr>
            <a:graphicFrameLocks noChangeAspect="1"/>
          </p:cNvGraphicFramePr>
          <p:nvPr/>
        </p:nvGraphicFramePr>
        <p:xfrm>
          <a:off x="6156325" y="3067050"/>
          <a:ext cx="2624138" cy="947738"/>
        </p:xfrm>
        <a:graphic>
          <a:graphicData uri="http://schemas.openxmlformats.org/presentationml/2006/ole">
            <p:oleObj spid="_x0000_s180628" name="Equation" r:id="rId8" imgW="1104900" imgH="393700" progId="">
              <p:embed/>
            </p:oleObj>
          </a:graphicData>
        </a:graphic>
      </p:graphicFrame>
      <p:sp>
        <p:nvSpPr>
          <p:cNvPr id="18" name="Прямоугольник 17"/>
          <p:cNvSpPr/>
          <p:nvPr/>
        </p:nvSpPr>
        <p:spPr>
          <a:xfrm>
            <a:off x="228576" y="4062416"/>
            <a:ext cx="5067328" cy="70788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2000" b="1" dirty="0" smtClean="0"/>
              <a:t> </a:t>
            </a:r>
            <a:r>
              <a:rPr lang="en-US" sz="2000" b="1" i="1" dirty="0" smtClean="0"/>
              <a:t>Ft</a:t>
            </a:r>
            <a:r>
              <a:rPr lang="uz-Cyrl-UZ" sz="2000" b="1" i="1" dirty="0" smtClean="0"/>
              <a:t>  </a:t>
            </a:r>
            <a:r>
              <a:rPr lang="en-US" sz="2000" b="1" dirty="0" err="1" smtClean="0"/>
              <a:t>kúsh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impulsi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molekula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impulsiniń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ózgeriwine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teń</a:t>
            </a:r>
            <a:r>
              <a:rPr lang="en-US" sz="2000" b="1" dirty="0" smtClean="0"/>
              <a:t> </a:t>
            </a:r>
            <a:endParaRPr lang="ru-RU" sz="2000" b="1" dirty="0"/>
          </a:p>
        </p:txBody>
      </p:sp>
      <p:sp>
        <p:nvSpPr>
          <p:cNvPr id="165900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65899" name="Object 11"/>
          <p:cNvGraphicFramePr>
            <a:graphicFrameLocks noChangeAspect="1"/>
          </p:cNvGraphicFramePr>
          <p:nvPr/>
        </p:nvGraphicFramePr>
        <p:xfrm>
          <a:off x="6381760" y="4876808"/>
          <a:ext cx="2533664" cy="1051001"/>
        </p:xfrm>
        <a:graphic>
          <a:graphicData uri="http://schemas.openxmlformats.org/presentationml/2006/ole">
            <p:oleObj spid="_x0000_s180629" name="Equation" r:id="rId9" imgW="939392" imgH="393529" progId="">
              <p:embed/>
            </p:oleObj>
          </a:graphicData>
        </a:graphic>
      </p:graphicFrame>
      <p:sp>
        <p:nvSpPr>
          <p:cNvPr id="165902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65901" name="Object 13"/>
          <p:cNvGraphicFramePr>
            <a:graphicFrameLocks noChangeAspect="1"/>
          </p:cNvGraphicFramePr>
          <p:nvPr/>
        </p:nvGraphicFramePr>
        <p:xfrm>
          <a:off x="6197600" y="4062416"/>
          <a:ext cx="2946400" cy="617538"/>
        </p:xfrm>
        <a:graphic>
          <a:graphicData uri="http://schemas.openxmlformats.org/presentationml/2006/ole">
            <p:oleObj spid="_x0000_s180630" name="Equation" r:id="rId10" imgW="952087" imgH="203112" progId="">
              <p:embed/>
            </p:oleObj>
          </a:graphicData>
        </a:graphic>
      </p:graphicFrame>
      <p:sp>
        <p:nvSpPr>
          <p:cNvPr id="23" name="Прямоугольник 22"/>
          <p:cNvSpPr/>
          <p:nvPr/>
        </p:nvSpPr>
        <p:spPr>
          <a:xfrm>
            <a:off x="228576" y="6100732"/>
            <a:ext cx="5067328" cy="40011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1" dirty="0" err="1" smtClean="0"/>
              <a:t>Gaz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basımı</a:t>
            </a:r>
            <a:r>
              <a:rPr lang="en-US" sz="2000" b="1" dirty="0" smtClean="0"/>
              <a:t> </a:t>
            </a:r>
            <a:endParaRPr lang="ru-RU" sz="2000" b="1" dirty="0"/>
          </a:p>
        </p:txBody>
      </p:sp>
      <p:sp>
        <p:nvSpPr>
          <p:cNvPr id="165904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6" name="Стрелка вправо 25"/>
          <p:cNvSpPr/>
          <p:nvPr/>
        </p:nvSpPr>
        <p:spPr>
          <a:xfrm>
            <a:off x="5295904" y="261920"/>
            <a:ext cx="542928" cy="45244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Стрелка вправо 26"/>
          <p:cNvSpPr/>
          <p:nvPr/>
        </p:nvSpPr>
        <p:spPr>
          <a:xfrm>
            <a:off x="5295904" y="1981192"/>
            <a:ext cx="542928" cy="45244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Стрелка вправо 27"/>
          <p:cNvSpPr/>
          <p:nvPr/>
        </p:nvSpPr>
        <p:spPr>
          <a:xfrm>
            <a:off x="5295904" y="2614608"/>
            <a:ext cx="542928" cy="45244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Стрелка вправо 28"/>
          <p:cNvSpPr/>
          <p:nvPr/>
        </p:nvSpPr>
        <p:spPr>
          <a:xfrm>
            <a:off x="5295904" y="3338512"/>
            <a:ext cx="542928" cy="45244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Стрелка вправо 29"/>
          <p:cNvSpPr/>
          <p:nvPr/>
        </p:nvSpPr>
        <p:spPr>
          <a:xfrm>
            <a:off x="5295904" y="4243392"/>
            <a:ext cx="542928" cy="45244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Стрелка вправо 30"/>
          <p:cNvSpPr/>
          <p:nvPr/>
        </p:nvSpPr>
        <p:spPr>
          <a:xfrm>
            <a:off x="5295904" y="1166800"/>
            <a:ext cx="542928" cy="45244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Стрелка вправо 31"/>
          <p:cNvSpPr/>
          <p:nvPr/>
        </p:nvSpPr>
        <p:spPr>
          <a:xfrm>
            <a:off x="5295904" y="6100732"/>
            <a:ext cx="542928" cy="45244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65905" name="Object 17"/>
          <p:cNvGraphicFramePr>
            <a:graphicFrameLocks noChangeAspect="1"/>
          </p:cNvGraphicFramePr>
          <p:nvPr/>
        </p:nvGraphicFramePr>
        <p:xfrm>
          <a:off x="6924688" y="5738780"/>
          <a:ext cx="1263635" cy="1119220"/>
        </p:xfrm>
        <a:graphic>
          <a:graphicData uri="http://schemas.openxmlformats.org/presentationml/2006/ole">
            <p:oleObj spid="_x0000_s180631" name="Equation" r:id="rId11" imgW="444307" imgH="393529" progId="">
              <p:embed/>
            </p:oleObj>
          </a:graphicData>
        </a:graphic>
      </p:graphicFrame>
      <p:sp>
        <p:nvSpPr>
          <p:cNvPr id="165908" name="Rectangle 2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65907" name="Object 19"/>
          <p:cNvGraphicFramePr>
            <a:graphicFrameLocks noChangeAspect="1"/>
          </p:cNvGraphicFramePr>
          <p:nvPr/>
        </p:nvGraphicFramePr>
        <p:xfrm>
          <a:off x="3428992" y="5000636"/>
          <a:ext cx="2745457" cy="1000002"/>
        </p:xfrm>
        <a:graphic>
          <a:graphicData uri="http://schemas.openxmlformats.org/presentationml/2006/ole">
            <p:oleObj spid="_x0000_s180632" name="Equation" r:id="rId12" imgW="1079032" imgH="393529" progId="">
              <p:embed/>
            </p:oleObj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214282" y="5286388"/>
            <a:ext cx="3214710" cy="40011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 smtClean="0"/>
              <a:t>MKT </a:t>
            </a:r>
            <a:r>
              <a:rPr lang="en-US" sz="2000" b="1" dirty="0" err="1" smtClean="0"/>
              <a:t>nıń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tiykarǵı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teńlemesi</a:t>
            </a:r>
            <a:endParaRPr lang="ru-RU" sz="2000" b="1" dirty="0"/>
          </a:p>
        </p:txBody>
      </p:sp>
      <p:cxnSp>
        <p:nvCxnSpPr>
          <p:cNvPr id="62" name="Прямая со стрелкой 61"/>
          <p:cNvCxnSpPr/>
          <p:nvPr/>
        </p:nvCxnSpPr>
        <p:spPr>
          <a:xfrm rot="16200000" flipH="1">
            <a:off x="6246822" y="2117718"/>
            <a:ext cx="3437750" cy="632622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 стрелкой 63"/>
          <p:cNvCxnSpPr/>
          <p:nvPr/>
        </p:nvCxnSpPr>
        <p:spPr>
          <a:xfrm rot="10800000" flipV="1">
            <a:off x="6653224" y="4424368"/>
            <a:ext cx="1539884" cy="723904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 стрелкой 66"/>
          <p:cNvCxnSpPr/>
          <p:nvPr/>
        </p:nvCxnSpPr>
        <p:spPr>
          <a:xfrm>
            <a:off x="6472248" y="3700464"/>
            <a:ext cx="1719272" cy="45244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 стрелкой 73"/>
          <p:cNvCxnSpPr/>
          <p:nvPr/>
        </p:nvCxnSpPr>
        <p:spPr>
          <a:xfrm>
            <a:off x="6472248" y="5510224"/>
            <a:ext cx="1266832" cy="542928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 стрелкой 76"/>
          <p:cNvCxnSpPr/>
          <p:nvPr/>
        </p:nvCxnSpPr>
        <p:spPr>
          <a:xfrm rot="10800000">
            <a:off x="6143636" y="5643578"/>
            <a:ext cx="785818" cy="571504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25145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5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5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5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65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65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65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65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2000"/>
                                        <p:tgtEl>
                                          <p:spTgt spid="1658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5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2000"/>
                                        <p:tgtEl>
                                          <p:spTgt spid="1658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5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2000"/>
                                        <p:tgtEl>
                                          <p:spTgt spid="1658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5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2000"/>
                                        <p:tgtEl>
                                          <p:spTgt spid="165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2000"/>
                                        <p:tgtEl>
                                          <p:spTgt spid="165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utoUpdateAnimBg="0"/>
      <p:bldP spid="2" grpId="1" animBg="1"/>
      <p:bldP spid="5" grpId="0" animBg="1" autoUpdateAnimBg="0"/>
      <p:bldP spid="5" grpId="1" animBg="1"/>
      <p:bldP spid="8" grpId="0" animBg="1" autoUpdateAnimBg="0"/>
      <p:bldP spid="8" grpId="1" animBg="1"/>
      <p:bldP spid="11" grpId="0" animBg="1" autoUpdateAnimBg="0"/>
      <p:bldP spid="11" grpId="1" animBg="1"/>
      <p:bldP spid="15" grpId="0" animBg="1" autoUpdateAnimBg="0"/>
      <p:bldP spid="15" grpId="1" animBg="1"/>
      <p:bldP spid="18" grpId="0" animBg="1" autoUpdateAnimBg="0"/>
      <p:bldP spid="18" grpId="1" animBg="1"/>
      <p:bldP spid="23" grpId="0" animBg="1" autoUpdateAnimBg="0"/>
      <p:bldP spid="23" grpId="1" animBg="1"/>
      <p:bldP spid="26" grpId="0" animBg="1" autoUpdateAnimBg="0"/>
      <p:bldP spid="26" grpId="1" animBg="1"/>
      <p:bldP spid="27" grpId="0" animBg="1" autoUpdateAnimBg="0"/>
      <p:bldP spid="27" grpId="1" animBg="1"/>
      <p:bldP spid="28" grpId="0" animBg="1" autoUpdateAnimBg="0"/>
      <p:bldP spid="28" grpId="1" animBg="1"/>
      <p:bldP spid="29" grpId="0" animBg="1" autoUpdateAnimBg="0"/>
      <p:bldP spid="29" grpId="1" animBg="1"/>
      <p:bldP spid="30" grpId="0" animBg="1" autoUpdateAnimBg="0"/>
      <p:bldP spid="30" grpId="1" animBg="1"/>
      <p:bldP spid="31" grpId="0" animBg="1" autoUpdateAnimBg="0"/>
      <p:bldP spid="31" grpId="1" animBg="1"/>
      <p:bldP spid="32" grpId="0" animBg="1" autoUpdateAnimBg="0"/>
      <p:bldP spid="32" grpId="1" animBg="1"/>
      <p:bldP spid="5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Скругленный прямоугольник 17"/>
          <p:cNvSpPr/>
          <p:nvPr/>
        </p:nvSpPr>
        <p:spPr>
          <a:xfrm>
            <a:off x="1314432" y="3700464"/>
            <a:ext cx="2171712" cy="99536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1314432" y="5419736"/>
            <a:ext cx="2171712" cy="12668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4662488" y="2705096"/>
            <a:ext cx="4481512" cy="415290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228576" y="1257288"/>
            <a:ext cx="7148552" cy="12668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48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64865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404596940"/>
              </p:ext>
            </p:extLst>
          </p:nvPr>
        </p:nvGraphicFramePr>
        <p:xfrm>
          <a:off x="4684713" y="2786063"/>
          <a:ext cx="4443412" cy="4071937"/>
        </p:xfrm>
        <a:graphic>
          <a:graphicData uri="http://schemas.openxmlformats.org/presentationml/2006/ole">
            <p:oleObj spid="_x0000_s163446" name="Equation" r:id="rId4" imgW="1815840" imgH="1650960" progId="">
              <p:embed/>
            </p:oleObj>
          </a:graphicData>
        </a:graphic>
      </p:graphicFrame>
      <p:sp>
        <p:nvSpPr>
          <p:cNvPr id="16486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648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64869" name="Object 5"/>
          <p:cNvGraphicFramePr>
            <a:graphicFrameLocks noChangeAspect="1"/>
          </p:cNvGraphicFramePr>
          <p:nvPr/>
        </p:nvGraphicFramePr>
        <p:xfrm>
          <a:off x="1585896" y="5510224"/>
          <a:ext cx="1719272" cy="1112470"/>
        </p:xfrm>
        <a:graphic>
          <a:graphicData uri="http://schemas.openxmlformats.org/presentationml/2006/ole">
            <p:oleObj spid="_x0000_s163447" name="Equation" r:id="rId5" imgW="622030" imgH="393529" progId="">
              <p:embed/>
            </p:oleObj>
          </a:graphicData>
        </a:graphic>
      </p:graphicFrame>
      <p:sp>
        <p:nvSpPr>
          <p:cNvPr id="1648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64871" name="Object 7"/>
          <p:cNvGraphicFramePr>
            <a:graphicFrameLocks noChangeAspect="1"/>
          </p:cNvGraphicFramePr>
          <p:nvPr/>
        </p:nvGraphicFramePr>
        <p:xfrm>
          <a:off x="319064" y="1347776"/>
          <a:ext cx="6967576" cy="1052793"/>
        </p:xfrm>
        <a:graphic>
          <a:graphicData uri="http://schemas.openxmlformats.org/presentationml/2006/ole">
            <p:oleObj spid="_x0000_s163448" name="Equation" r:id="rId6" imgW="2603500" imgH="393700" progId="">
              <p:embed/>
            </p:oleObj>
          </a:graphicData>
        </a:graphic>
      </p:graphicFrame>
      <p:sp>
        <p:nvSpPr>
          <p:cNvPr id="11" name="Заголовок 1"/>
          <p:cNvSpPr txBox="1">
            <a:spLocks/>
          </p:cNvSpPr>
          <p:nvPr/>
        </p:nvSpPr>
        <p:spPr>
          <a:xfrm>
            <a:off x="457200" y="274638"/>
            <a:ext cx="8229600" cy="89216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6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1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MKT </a:t>
            </a:r>
            <a:r>
              <a:rPr kumimoji="0" lang="en-US" sz="51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tiykarǵı</a:t>
            </a:r>
            <a:r>
              <a:rPr kumimoji="0" lang="en-US" sz="51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51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teńlemesiniń</a:t>
            </a:r>
            <a:r>
              <a:rPr kumimoji="0" lang="en-US" sz="51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51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basqa</a:t>
            </a:r>
            <a:r>
              <a:rPr kumimoji="0" lang="en-US" sz="51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51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kórinisleri</a:t>
            </a:r>
            <a:r>
              <a:rPr kumimoji="0" lang="en-US" sz="51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ru-RU" sz="51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7158" y="2786058"/>
            <a:ext cx="42811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 smtClean="0"/>
              <a:t>Molekula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háreketi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ortasha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kinetikalıq</a:t>
            </a:r>
            <a:r>
              <a:rPr lang="en-US" sz="2000" b="1" dirty="0" smtClean="0"/>
              <a:t> </a:t>
            </a:r>
          </a:p>
          <a:p>
            <a:pPr algn="ctr"/>
            <a:r>
              <a:rPr lang="en-US" sz="2000" b="1" dirty="0" err="1" smtClean="0"/>
              <a:t>energiyasın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esapqa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alǵanda</a:t>
            </a:r>
            <a:r>
              <a:rPr lang="en-US" sz="2000" b="1" dirty="0" smtClean="0"/>
              <a:t>  </a:t>
            </a:r>
            <a:endParaRPr lang="ru-RU" sz="2000" b="1" dirty="0"/>
          </a:p>
        </p:txBody>
      </p:sp>
      <p:sp>
        <p:nvSpPr>
          <p:cNvPr id="164874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64873" name="Object 9"/>
          <p:cNvGraphicFramePr>
            <a:graphicFrameLocks noChangeAspect="1"/>
          </p:cNvGraphicFramePr>
          <p:nvPr/>
        </p:nvGraphicFramePr>
        <p:xfrm>
          <a:off x="1585896" y="3700464"/>
          <a:ext cx="1554171" cy="995368"/>
        </p:xfrm>
        <a:graphic>
          <a:graphicData uri="http://schemas.openxmlformats.org/presentationml/2006/ole">
            <p:oleObj spid="_x0000_s163449" name="Equation" r:id="rId7" imgW="672808" imgH="418918" progId="">
              <p:embed/>
            </p:oleObj>
          </a:graphicData>
        </a:graphic>
      </p:graphicFrame>
      <p:sp>
        <p:nvSpPr>
          <p:cNvPr id="19" name="Стрелка вниз 18"/>
          <p:cNvSpPr/>
          <p:nvPr/>
        </p:nvSpPr>
        <p:spPr>
          <a:xfrm>
            <a:off x="1947848" y="4695832"/>
            <a:ext cx="904880" cy="723904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12007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p:control spid="158786" name="ShockwaveFlash1" r:id="rId2" imgW="1828571" imgH="1828571"/>
    </p:controls>
    <p:extLst>
      <p:ext uri="{BB962C8B-B14F-4D97-AF65-F5344CB8AC3E}">
        <p14:creationId xmlns:p14="http://schemas.microsoft.com/office/powerpoint/2010/main" xmlns="" val="41096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088" y="171432"/>
            <a:ext cx="8777336" cy="542924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Ideal </a:t>
            </a:r>
            <a:r>
              <a:rPr lang="en-US" sz="2800" b="1" err="1" smtClean="0">
                <a:solidFill>
                  <a:schemeClr val="tx1"/>
                </a:solidFill>
              </a:rPr>
              <a:t>gaz</a:t>
            </a:r>
            <a:r>
              <a:rPr lang="en-US" sz="2800" b="1" smtClean="0">
                <a:solidFill>
                  <a:schemeClr val="tx1"/>
                </a:solidFill>
              </a:rPr>
              <a:t> molekulaları </a:t>
            </a:r>
            <a:r>
              <a:rPr lang="en-US" sz="2800" b="1" dirty="0" err="1" smtClean="0">
                <a:solidFill>
                  <a:schemeClr val="tx1"/>
                </a:solidFill>
              </a:rPr>
              <a:t>ushın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erkinlik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dárejesi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sanı</a:t>
            </a:r>
            <a:endParaRPr lang="ru-RU" sz="2800" dirty="0">
              <a:solidFill>
                <a:schemeClr val="tx1"/>
              </a:solidFill>
            </a:endParaRPr>
          </a:p>
        </p:txBody>
      </p:sp>
      <p:graphicFrame>
        <p:nvGraphicFramePr>
          <p:cNvPr id="9" name="Group 5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403828422"/>
              </p:ext>
            </p:extLst>
          </p:nvPr>
        </p:nvGraphicFramePr>
        <p:xfrm>
          <a:off x="326220" y="2795584"/>
          <a:ext cx="8491560" cy="3715108"/>
        </p:xfrm>
        <a:graphic>
          <a:graphicData uri="http://schemas.openxmlformats.org/drawingml/2006/table">
            <a:tbl>
              <a:tblPr/>
              <a:tblGrid>
                <a:gridCol w="22692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2289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2289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7648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6228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Erkinlik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dárejesi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sanı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Bir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atomlı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gaz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Eki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atomlı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gaz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Úsh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atomlı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gaz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466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2289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Ilgerilemeli</a:t>
                      </a: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háreket</a:t>
                      </a: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kumimoji="0" lang="ru-RU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kumimoji="0" lang="ru-RU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kumimoji="0" lang="ru-RU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16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Aylanbalı</a:t>
                      </a: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háreket</a:t>
                      </a: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charset="0"/>
                        </a:rPr>
                        <a:t>-</a:t>
                      </a:r>
                      <a:endParaRPr kumimoji="0" lang="ru-RU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ru-RU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kumimoji="0" lang="ru-RU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2289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Ulıwma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kumimoji="0" lang="ru-RU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charset="0"/>
                        </a:rPr>
                        <a:t>5</a:t>
                      </a:r>
                      <a:endParaRPr kumimoji="0" lang="ru-RU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charset="0"/>
                        </a:rPr>
                        <a:t>6</a:t>
                      </a:r>
                      <a:endParaRPr kumimoji="0" lang="ru-RU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4" name="Скругленный прямоугольник 3"/>
          <p:cNvSpPr/>
          <p:nvPr/>
        </p:nvSpPr>
        <p:spPr>
          <a:xfrm>
            <a:off x="357158" y="714356"/>
            <a:ext cx="8415384" cy="1176344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Erkinlik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dárejesi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sanı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ru-RU" sz="2400" b="1" dirty="0" smtClean="0">
                <a:solidFill>
                  <a:schemeClr val="tx1"/>
                </a:solidFill>
              </a:rPr>
              <a:t>– 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bul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keńisliktegi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sistemanıń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halatın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tolıq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anıqlaytuǵın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bir-birine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baylanıslı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bolmaǵan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ózgeriwshiler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sanı</a:t>
            </a:r>
            <a:r>
              <a:rPr lang="en-US" sz="2400" b="1" dirty="0" smtClean="0">
                <a:solidFill>
                  <a:schemeClr val="tx1"/>
                </a:solidFill>
              </a:rPr>
              <a:t>. </a:t>
            </a:r>
            <a:endParaRPr lang="ru-RU" sz="2400" dirty="0">
              <a:solidFill>
                <a:schemeClr val="tx1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24192" y="3609976"/>
            <a:ext cx="1085856" cy="976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95904" y="3609976"/>
            <a:ext cx="1096158" cy="990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77128" y="3609976"/>
            <a:ext cx="981096" cy="981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Группа 12"/>
          <p:cNvGrpSpPr/>
          <p:nvPr/>
        </p:nvGrpSpPr>
        <p:grpSpPr>
          <a:xfrm>
            <a:off x="1214414" y="1857364"/>
            <a:ext cx="6375399" cy="928694"/>
            <a:chOff x="4702726" y="4723195"/>
            <a:chExt cx="4040395" cy="814392"/>
          </a:xfrm>
        </p:grpSpPr>
        <p:sp>
          <p:nvSpPr>
            <p:cNvPr id="14" name="Скругленный прямоугольник 13"/>
            <p:cNvSpPr/>
            <p:nvPr/>
          </p:nvSpPr>
          <p:spPr>
            <a:xfrm>
              <a:off x="4702726" y="4723195"/>
              <a:ext cx="4040395" cy="81439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aphicFrame>
          <p:nvGraphicFramePr>
            <p:cNvPr id="15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2789489137"/>
                </p:ext>
              </p:extLst>
            </p:nvPr>
          </p:nvGraphicFramePr>
          <p:xfrm>
            <a:off x="5070006" y="4767850"/>
            <a:ext cx="3505885" cy="724197"/>
          </p:xfrm>
          <a:graphic>
            <a:graphicData uri="http://schemas.openxmlformats.org/presentationml/2006/ole">
              <p:oleObj spid="_x0000_s179319" name="Equation" r:id="rId7" imgW="1091726" imgH="241195" progId="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328230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576" y="274638"/>
            <a:ext cx="8686848" cy="11430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 eaLnBrk="1" hangingPunct="1"/>
            <a:r>
              <a:rPr lang="en-US" sz="3200" b="1" dirty="0" err="1" smtClean="0">
                <a:solidFill>
                  <a:schemeClr val="tx1"/>
                </a:solidFill>
              </a:rPr>
              <a:t>Erkinlik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dárejesi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boyınsha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energiyanıń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birtegis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bólistiriliwi</a:t>
            </a:r>
            <a:r>
              <a:rPr lang="en-US" sz="3200" b="1" dirty="0" smtClean="0">
                <a:solidFill>
                  <a:schemeClr val="tx1"/>
                </a:solidFill>
              </a:rPr>
              <a:t> – </a:t>
            </a:r>
            <a:r>
              <a:rPr lang="en-US" sz="3200" b="1" dirty="0" err="1" smtClean="0">
                <a:solidFill>
                  <a:schemeClr val="tx1"/>
                </a:solidFill>
              </a:rPr>
              <a:t>Bolcman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nızamı</a:t>
            </a:r>
            <a:endParaRPr lang="ru-RU" sz="3200" b="1" dirty="0" smtClean="0">
              <a:solidFill>
                <a:schemeClr val="tx1"/>
              </a:solidFill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7600" y="1538748"/>
            <a:ext cx="8686848" cy="2824168"/>
          </a:xfr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55000" lnSpcReduction="20000"/>
          </a:bodyPr>
          <a:lstStyle/>
          <a:p>
            <a:pPr algn="just"/>
            <a:endParaRPr lang="en-US" sz="3500" b="1" dirty="0" smtClean="0"/>
          </a:p>
          <a:p>
            <a:pPr algn="just">
              <a:buNone/>
            </a:pPr>
            <a:r>
              <a:rPr lang="en-US" sz="3500" b="1" dirty="0" smtClean="0"/>
              <a:t>		</a:t>
            </a:r>
            <a:r>
              <a:rPr lang="en-US" sz="4400" b="1" dirty="0" err="1" smtClean="0"/>
              <a:t>Absolyut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qattı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dene</a:t>
            </a:r>
            <a:r>
              <a:rPr lang="en-US" sz="4400" b="1" dirty="0" smtClean="0"/>
              <a:t> 6 </a:t>
            </a:r>
            <a:r>
              <a:rPr lang="en-US" sz="4400" b="1" dirty="0" err="1" smtClean="0"/>
              <a:t>erkinlik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dárejesine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iye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boladı</a:t>
            </a:r>
            <a:r>
              <a:rPr lang="en-US" sz="4400" b="1" dirty="0" smtClean="0"/>
              <a:t>. </a:t>
            </a:r>
            <a:r>
              <a:rPr lang="en-US" sz="4400" b="1" dirty="0" err="1" smtClean="0"/>
              <a:t>Molekulanıń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erkinlik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dárejesi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neshe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bolıwına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qaramay</a:t>
            </a:r>
            <a:r>
              <a:rPr lang="en-US" sz="4400" b="1" dirty="0" smtClean="0"/>
              <a:t>, </a:t>
            </a:r>
            <a:r>
              <a:rPr lang="en-US" sz="4400" b="1" dirty="0" err="1" smtClean="0"/>
              <a:t>onıń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úshewi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ilgerilemeli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háreketke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tiyisli</a:t>
            </a:r>
            <a:r>
              <a:rPr lang="en-US" sz="4400" b="1" dirty="0" smtClean="0"/>
              <a:t>. </a:t>
            </a:r>
            <a:r>
              <a:rPr lang="en-US" sz="4400" b="1" dirty="0" err="1" smtClean="0"/>
              <a:t>Ilgerilemeli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háreket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erkinlik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dárejelerinen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hesh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qaysısı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bir-birinen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ústin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bolmaǵanlıǵı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ushın</a:t>
            </a:r>
            <a:r>
              <a:rPr lang="en-US" sz="4400" b="1" dirty="0" smtClean="0"/>
              <a:t>, </a:t>
            </a:r>
            <a:r>
              <a:rPr lang="en-US" sz="4400" b="1" dirty="0" err="1" smtClean="0"/>
              <a:t>olardıń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hár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birine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birdey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muǵdarda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energiya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tuwrı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keledi</a:t>
            </a:r>
            <a:r>
              <a:rPr lang="en-US" sz="4400" b="1" dirty="0" smtClean="0"/>
              <a:t>. </a:t>
            </a:r>
            <a:endParaRPr lang="ru-RU" sz="4400" b="1" dirty="0" smtClean="0"/>
          </a:p>
          <a:p>
            <a:pPr algn="just">
              <a:buNone/>
            </a:pPr>
            <a:r>
              <a:rPr lang="en-US" sz="4400" b="1" dirty="0" smtClean="0"/>
              <a:t>		</a:t>
            </a:r>
            <a:r>
              <a:rPr lang="en-US" sz="4400" b="1" dirty="0" err="1" smtClean="0"/>
              <a:t>Molekulanıń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kinetikalıq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energiyası</a:t>
            </a:r>
            <a:r>
              <a:rPr lang="en-US" sz="4400" b="1" dirty="0" smtClean="0"/>
              <a:t> </a:t>
            </a:r>
            <a:r>
              <a:rPr lang="uz-Cyrl-UZ" sz="4400" b="1" dirty="0" smtClean="0"/>
              <a:t>3/2 </a:t>
            </a:r>
            <a:r>
              <a:rPr lang="uz-Cyrl-UZ" sz="4400" b="1" i="1" dirty="0" smtClean="0"/>
              <a:t>кТ</a:t>
            </a:r>
            <a:r>
              <a:rPr lang="uz-Cyrl-UZ" sz="4400" b="1" dirty="0" smtClean="0"/>
              <a:t> </a:t>
            </a:r>
            <a:r>
              <a:rPr lang="en-US" sz="4400" b="1" dirty="0" err="1" smtClean="0"/>
              <a:t>bolǵanlıǵı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ushın</a:t>
            </a:r>
            <a:r>
              <a:rPr lang="en-US" sz="4400" b="1" dirty="0" smtClean="0"/>
              <a:t>, </a:t>
            </a:r>
            <a:r>
              <a:rPr lang="en-US" sz="4400" b="1" dirty="0" err="1" smtClean="0"/>
              <a:t>hár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bir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erkinlik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dárejesine</a:t>
            </a:r>
            <a:r>
              <a:rPr lang="en-US" sz="4400" b="1" dirty="0" smtClean="0"/>
              <a:t> </a:t>
            </a:r>
            <a:r>
              <a:rPr lang="uz-Cyrl-UZ" sz="4400" b="1" dirty="0" smtClean="0"/>
              <a:t>1/2 </a:t>
            </a:r>
            <a:r>
              <a:rPr lang="uz-Cyrl-UZ" sz="4400" b="1" i="1" dirty="0" smtClean="0"/>
              <a:t>кТ</a:t>
            </a:r>
            <a:r>
              <a:rPr lang="uz-Cyrl-UZ" sz="4400" b="1" dirty="0" smtClean="0"/>
              <a:t> </a:t>
            </a:r>
            <a:r>
              <a:rPr lang="en-US" sz="4400" b="1" dirty="0" err="1" smtClean="0"/>
              <a:t>ilgerilemeli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háreket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energiyası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tuwrı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keledi</a:t>
            </a:r>
            <a:r>
              <a:rPr lang="en-US" sz="4400" b="1" dirty="0" smtClean="0"/>
              <a:t>. </a:t>
            </a:r>
            <a:endParaRPr lang="ru-RU" sz="4400" b="1" dirty="0" smtClean="0"/>
          </a:p>
          <a:p>
            <a:pPr marL="0" indent="0" algn="just" eaLnBrk="1" hangingPunct="1">
              <a:buNone/>
            </a:pPr>
            <a:r>
              <a:rPr lang="ru-RU" sz="2800" dirty="0" smtClean="0"/>
              <a:t>.</a:t>
            </a:r>
          </a:p>
        </p:txBody>
      </p:sp>
      <p:grpSp>
        <p:nvGrpSpPr>
          <p:cNvPr id="10" name="Группа 9"/>
          <p:cNvGrpSpPr/>
          <p:nvPr/>
        </p:nvGrpSpPr>
        <p:grpSpPr>
          <a:xfrm>
            <a:off x="5567368" y="4514856"/>
            <a:ext cx="1928027" cy="1085856"/>
            <a:chOff x="5567368" y="4514856"/>
            <a:chExt cx="1928027" cy="1085856"/>
          </a:xfrm>
        </p:grpSpPr>
        <p:sp>
          <p:nvSpPr>
            <p:cNvPr id="8" name="Скругленный прямоугольник 7"/>
            <p:cNvSpPr/>
            <p:nvPr/>
          </p:nvSpPr>
          <p:spPr>
            <a:xfrm>
              <a:off x="5567368" y="4605344"/>
              <a:ext cx="1900248" cy="995368"/>
            </a:xfrm>
            <a:prstGeom prst="roundRect">
              <a:avLst/>
            </a:prstGeom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aphicFrame>
          <p:nvGraphicFramePr>
            <p:cNvPr id="23556" name="Object 4"/>
            <p:cNvGraphicFramePr>
              <a:graphicFrameLocks noChangeAspect="1"/>
            </p:cNvGraphicFramePr>
            <p:nvPr/>
          </p:nvGraphicFramePr>
          <p:xfrm>
            <a:off x="5657856" y="4514856"/>
            <a:ext cx="1837539" cy="1031876"/>
          </p:xfrm>
          <a:graphic>
            <a:graphicData uri="http://schemas.openxmlformats.org/presentationml/2006/ole">
              <p:oleObj spid="_x0000_s165112" name="Формула" r:id="rId4" imgW="698197" imgH="393529" progId="Equation.3">
                <p:embed/>
              </p:oleObj>
            </a:graphicData>
          </a:graphic>
        </p:graphicFrame>
      </p:grpSp>
      <p:sp>
        <p:nvSpPr>
          <p:cNvPr id="9" name="Скругленный прямоугольник 8"/>
          <p:cNvSpPr/>
          <p:nvPr/>
        </p:nvSpPr>
        <p:spPr>
          <a:xfrm>
            <a:off x="4572000" y="5781688"/>
            <a:ext cx="4343424" cy="81439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228576" y="5329248"/>
            <a:ext cx="4343424" cy="101566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1" hangingPunct="1">
              <a:buFont typeface="Wingdings" pitchFamily="2" charset="2"/>
              <a:buNone/>
            </a:pPr>
            <a:r>
              <a:rPr lang="en-US" sz="2000" b="1" i="1" dirty="0" err="1" smtClean="0">
                <a:latin typeface="Times New Roman" pitchFamily="18" charset="0"/>
              </a:rPr>
              <a:t>i</a:t>
            </a:r>
            <a:r>
              <a:rPr lang="uz-Cyrl-UZ" sz="2000" b="1" i="1" dirty="0" smtClean="0">
                <a:latin typeface="Times New Roman" pitchFamily="18" charset="0"/>
              </a:rPr>
              <a:t> </a:t>
            </a:r>
            <a:r>
              <a:rPr lang="ru-RU" sz="2000" b="1" i="1" smtClean="0"/>
              <a:t>-  </a:t>
            </a:r>
            <a:r>
              <a:rPr lang="en-US" sz="2000" b="1" i="1" smtClean="0"/>
              <a:t>molekulanıń </a:t>
            </a:r>
            <a:r>
              <a:rPr lang="en-US" sz="2000" b="1" i="1" dirty="0" err="1" smtClean="0"/>
              <a:t>ilgerilemeli</a:t>
            </a:r>
            <a:r>
              <a:rPr lang="en-US" sz="2000" b="1" i="1" dirty="0" smtClean="0"/>
              <a:t>, </a:t>
            </a:r>
            <a:r>
              <a:rPr lang="en-US" sz="2000" b="1" i="1" dirty="0" err="1" smtClean="0"/>
              <a:t>aylanbalı</a:t>
            </a:r>
            <a:r>
              <a:rPr lang="en-US" sz="2000" b="1" i="1" dirty="0" smtClean="0"/>
              <a:t> </a:t>
            </a:r>
            <a:r>
              <a:rPr lang="en-US" sz="2000" b="1" i="1" dirty="0" err="1" smtClean="0"/>
              <a:t>hám</a:t>
            </a:r>
            <a:r>
              <a:rPr lang="en-US" sz="2000" b="1" i="1" dirty="0" smtClean="0"/>
              <a:t> </a:t>
            </a:r>
            <a:r>
              <a:rPr lang="en-US" sz="2000" b="1" i="1" dirty="0" err="1" smtClean="0"/>
              <a:t>terbelmeli</a:t>
            </a:r>
            <a:r>
              <a:rPr lang="en-US" sz="2000" b="1" i="1" dirty="0" smtClean="0"/>
              <a:t> </a:t>
            </a:r>
            <a:r>
              <a:rPr lang="en-US" sz="2000" b="1" i="1" dirty="0" err="1" smtClean="0"/>
              <a:t>háreketleriniń</a:t>
            </a:r>
            <a:r>
              <a:rPr lang="en-US" sz="2000" b="1" i="1" dirty="0" smtClean="0"/>
              <a:t> </a:t>
            </a:r>
            <a:r>
              <a:rPr lang="en-US" sz="2000" b="1" i="1" dirty="0" err="1" smtClean="0"/>
              <a:t>erkinlik</a:t>
            </a:r>
            <a:r>
              <a:rPr lang="en-US" sz="2000" b="1" i="1" dirty="0" smtClean="0"/>
              <a:t> </a:t>
            </a:r>
            <a:r>
              <a:rPr lang="en-US" sz="2000" b="1" i="1" dirty="0" err="1" smtClean="0"/>
              <a:t>dárejeleri</a:t>
            </a:r>
            <a:r>
              <a:rPr lang="en-US" sz="2000" b="1" i="1" dirty="0" smtClean="0"/>
              <a:t> </a:t>
            </a:r>
            <a:r>
              <a:rPr lang="en-US" sz="2000" b="1" i="1" dirty="0" err="1" smtClean="0"/>
              <a:t>sanı</a:t>
            </a:r>
            <a:r>
              <a:rPr lang="en-US" sz="2000" b="1" i="1" dirty="0" smtClean="0"/>
              <a:t> </a:t>
            </a:r>
            <a:endParaRPr lang="en-US" sz="2000" b="1" dirty="0" smtClean="0"/>
          </a:p>
        </p:txBody>
      </p:sp>
      <p:sp>
        <p:nvSpPr>
          <p:cNvPr id="7" name="Прямоугольник 6"/>
          <p:cNvSpPr/>
          <p:nvPr/>
        </p:nvSpPr>
        <p:spPr>
          <a:xfrm>
            <a:off x="409552" y="4514857"/>
            <a:ext cx="3105274" cy="83099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smtClean="0"/>
              <a:t>Molekulanıń </a:t>
            </a:r>
            <a:r>
              <a:rPr lang="en-US" sz="2400" b="1" dirty="0" err="1" smtClean="0"/>
              <a:t>ortasha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energiyası</a:t>
            </a:r>
            <a:r>
              <a:rPr lang="en-US" sz="2400" b="1" dirty="0" smtClean="0"/>
              <a:t> </a:t>
            </a:r>
            <a:r>
              <a:rPr lang="ru-RU" sz="2400" b="1" dirty="0" smtClean="0"/>
              <a:t> </a:t>
            </a:r>
            <a:endParaRPr lang="ru-RU" sz="2400" b="1" dirty="0"/>
          </a:p>
        </p:txBody>
      </p:sp>
      <p:sp>
        <p:nvSpPr>
          <p:cNvPr id="12" name="Стрелка вправо 11"/>
          <p:cNvSpPr/>
          <p:nvPr/>
        </p:nvSpPr>
        <p:spPr>
          <a:xfrm>
            <a:off x="3952925" y="4786321"/>
            <a:ext cx="1176344" cy="271464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095128935"/>
              </p:ext>
            </p:extLst>
          </p:nvPr>
        </p:nvGraphicFramePr>
        <p:xfrm>
          <a:off x="4773920" y="5777600"/>
          <a:ext cx="3960528" cy="863669"/>
        </p:xfrm>
        <a:graphic>
          <a:graphicData uri="http://schemas.openxmlformats.org/presentationml/2006/ole">
            <p:oleObj spid="_x0000_s165113" name="Equation" r:id="rId5" imgW="1091726" imgH="241195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98859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50" name="Picture 2" descr="ÐÐ°ÑÑÐ¸Ð½ÐºÐ¸ Ð¿Ð¾ Ð·Ð°Ð¿ÑÐ¾ÑÑ ajnj vjktre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7048" y="1097232"/>
            <a:ext cx="8716952" cy="576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27601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624158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Ideal </a:t>
            </a:r>
            <a:r>
              <a:rPr lang="en-US" sz="3200" b="1" err="1" smtClean="0">
                <a:solidFill>
                  <a:schemeClr val="tx1"/>
                </a:solidFill>
              </a:rPr>
              <a:t>gaz</a:t>
            </a:r>
            <a:r>
              <a:rPr lang="en-US" sz="3200" b="1" smtClean="0">
                <a:solidFill>
                  <a:schemeClr val="tx1"/>
                </a:solidFill>
              </a:rPr>
              <a:t> molekulalarınıń </a:t>
            </a:r>
            <a:r>
              <a:rPr lang="en-US" sz="3200" b="1" dirty="0" err="1" smtClean="0">
                <a:solidFill>
                  <a:schemeClr val="tx1"/>
                </a:solidFill>
              </a:rPr>
              <a:t>tezlik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boyınsha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bólistiriliwiniń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Maksvell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nızamı</a:t>
            </a:r>
            <a:endParaRPr lang="ru-RU" sz="3200" b="1" dirty="0">
              <a:solidFill>
                <a:schemeClr val="tx1"/>
              </a:solidFill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409552" y="2078820"/>
            <a:ext cx="8324896" cy="4516784"/>
          </a:xfrm>
          <a:prstGeom prst="round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2000" b="1" dirty="0" smtClean="0"/>
          </a:p>
          <a:p>
            <a:pPr algn="ctr"/>
            <a:r>
              <a:rPr lang="en-US" sz="2800" b="1" dirty="0" err="1" smtClean="0"/>
              <a:t>Teń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salmaqlılıq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halatta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bolǵan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úlken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muǵdardaǵı</a:t>
            </a:r>
            <a:r>
              <a:rPr lang="en-US" sz="2800" b="1" dirty="0" smtClean="0"/>
              <a:t> </a:t>
            </a:r>
            <a:r>
              <a:rPr lang="uz-Cyrl-UZ" sz="2800" b="1" i="1" dirty="0" smtClean="0"/>
              <a:t> </a:t>
            </a:r>
            <a:r>
              <a:rPr lang="en-US" sz="2800" b="1" i="1" dirty="0" smtClean="0"/>
              <a:t>N </a:t>
            </a:r>
            <a:r>
              <a:rPr lang="en-US" sz="2800" b="1" dirty="0" err="1" smtClean="0"/>
              <a:t>birdey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molekulalar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kompleksi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berilgen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bolsın</a:t>
            </a:r>
            <a:r>
              <a:rPr lang="en-US" sz="2800" b="1" dirty="0" smtClean="0"/>
              <a:t>. </a:t>
            </a:r>
            <a:r>
              <a:rPr lang="uz-Cyrl-UZ" sz="2800" b="1" dirty="0" smtClean="0"/>
              <a:t> </a:t>
            </a:r>
            <a:r>
              <a:rPr lang="en-US" sz="2800" b="1" dirty="0" err="1" smtClean="0"/>
              <a:t>Oylayıq</a:t>
            </a:r>
            <a:r>
              <a:rPr lang="en-US" sz="2800" b="1" dirty="0" smtClean="0"/>
              <a:t>, </a:t>
            </a:r>
            <a:r>
              <a:rPr lang="en-US" sz="2800" b="1" dirty="0" err="1" smtClean="0"/>
              <a:t>molekulanı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xarakterlewshi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qanday</a:t>
            </a:r>
            <a:r>
              <a:rPr lang="en-US" sz="2800" b="1" dirty="0" smtClean="0"/>
              <a:t> </a:t>
            </a:r>
            <a:r>
              <a:rPr lang="en-US" sz="2800" b="1" i="1" dirty="0" smtClean="0"/>
              <a:t>x </a:t>
            </a:r>
            <a:r>
              <a:rPr lang="en-US" sz="2800" b="1" dirty="0" err="1" smtClean="0"/>
              <a:t>shama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bir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qatar</a:t>
            </a:r>
            <a:r>
              <a:rPr lang="en-US" sz="2800" b="1" dirty="0" smtClean="0"/>
              <a:t>: </a:t>
            </a:r>
            <a:r>
              <a:rPr lang="uz-Cyrl-UZ" sz="2800" b="1" dirty="0" smtClean="0"/>
              <a:t> </a:t>
            </a:r>
            <a:endParaRPr lang="en-US" sz="2800" b="1" dirty="0" smtClean="0"/>
          </a:p>
          <a:p>
            <a:pPr algn="ctr"/>
            <a:r>
              <a:rPr lang="en-US" sz="2800" b="1" i="1" dirty="0" smtClean="0"/>
              <a:t>x</a:t>
            </a:r>
            <a:r>
              <a:rPr lang="ru-RU" sz="2800" b="1" i="1" baseline="-25000" dirty="0" smtClean="0"/>
              <a:t>1</a:t>
            </a:r>
            <a:r>
              <a:rPr lang="ru-RU" sz="2800" b="1" i="1" dirty="0" smtClean="0"/>
              <a:t>,</a:t>
            </a:r>
            <a:r>
              <a:rPr lang="en-US" sz="2800" b="1" i="1" dirty="0" smtClean="0"/>
              <a:t>x</a:t>
            </a:r>
            <a:r>
              <a:rPr lang="ru-RU" sz="2800" b="1" i="1" baseline="-25000" dirty="0" smtClean="0"/>
              <a:t>2</a:t>
            </a:r>
            <a:r>
              <a:rPr lang="ru-RU" sz="2800" b="1" i="1" dirty="0" smtClean="0"/>
              <a:t>,….</a:t>
            </a:r>
            <a:r>
              <a:rPr lang="en-US" sz="2800" b="1" i="1" dirty="0" smtClean="0"/>
              <a:t>x</a:t>
            </a:r>
            <a:r>
              <a:rPr lang="en-US" sz="2800" b="1" i="1" baseline="-25000" dirty="0" smtClean="0"/>
              <a:t>i</a:t>
            </a:r>
            <a:r>
              <a:rPr lang="ru-RU" sz="2800" b="1" i="1" dirty="0" smtClean="0"/>
              <a:t>  </a:t>
            </a:r>
            <a:r>
              <a:rPr lang="en-US" sz="2800" b="1" dirty="0" err="1" smtClean="0"/>
              <a:t>diskret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mánislerdi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qabıl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etsin</a:t>
            </a:r>
            <a:r>
              <a:rPr lang="en-US" sz="2800" b="1" dirty="0" smtClean="0"/>
              <a:t>. </a:t>
            </a:r>
            <a:r>
              <a:rPr lang="en-US" sz="2800" b="1" dirty="0" err="1" smtClean="0"/>
              <a:t>Egerde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barlıq</a:t>
            </a:r>
            <a:r>
              <a:rPr lang="en-US" sz="2800" b="1" dirty="0" smtClean="0"/>
              <a:t> </a:t>
            </a:r>
            <a:r>
              <a:rPr lang="en-US" sz="2800" b="1" i="1" dirty="0" smtClean="0"/>
              <a:t>N </a:t>
            </a:r>
            <a:r>
              <a:rPr lang="en-US" sz="2800" b="1" dirty="0" err="1" smtClean="0"/>
              <a:t>molekulalardıń</a:t>
            </a:r>
            <a:r>
              <a:rPr lang="en-US" sz="2800" b="1" dirty="0" smtClean="0"/>
              <a:t> </a:t>
            </a:r>
            <a:r>
              <a:rPr lang="ru-RU" sz="2800" b="1" i="1" dirty="0" err="1" smtClean="0"/>
              <a:t>х</a:t>
            </a:r>
            <a:r>
              <a:rPr lang="ru-RU" sz="2800" b="1" dirty="0" smtClean="0"/>
              <a:t> </a:t>
            </a:r>
            <a:r>
              <a:rPr lang="en-US" sz="2800" b="1" dirty="0" err="1" smtClean="0"/>
              <a:t>shamaların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ólshew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múmkin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bolǵanda</a:t>
            </a:r>
            <a:r>
              <a:rPr lang="en-US" sz="2800" b="1" dirty="0" smtClean="0"/>
              <a:t>, </a:t>
            </a:r>
            <a:r>
              <a:rPr lang="en-US" sz="2800" b="1" i="1" dirty="0" smtClean="0"/>
              <a:t>N</a:t>
            </a:r>
            <a:r>
              <a:rPr lang="ru-RU" sz="2800" b="1" i="1" baseline="-25000" dirty="0" smtClean="0"/>
              <a:t>1 </a:t>
            </a:r>
            <a:r>
              <a:rPr lang="en-US" sz="2800" b="1" dirty="0" err="1" smtClean="0"/>
              <a:t>molekulalar</a:t>
            </a:r>
            <a:r>
              <a:rPr lang="ru-RU" sz="2800" b="1" dirty="0" smtClean="0"/>
              <a:t>  </a:t>
            </a:r>
            <a:r>
              <a:rPr lang="en-US" sz="2800" b="1" i="1" dirty="0" smtClean="0"/>
              <a:t>x</a:t>
            </a:r>
            <a:r>
              <a:rPr lang="ru-RU" sz="2800" b="1" i="1" baseline="-25000" dirty="0" smtClean="0"/>
              <a:t>1 </a:t>
            </a:r>
            <a:r>
              <a:rPr lang="ru-RU" sz="2800" b="1" i="1" dirty="0" smtClean="0"/>
              <a:t> </a:t>
            </a:r>
            <a:r>
              <a:rPr lang="en-US" sz="2800" b="1" dirty="0" err="1" smtClean="0"/>
              <a:t>mániske</a:t>
            </a:r>
            <a:r>
              <a:rPr lang="ru-RU" sz="2800" b="1" dirty="0" smtClean="0"/>
              <a:t>, </a:t>
            </a:r>
            <a:r>
              <a:rPr lang="en-US" sz="2800" b="1" i="1" dirty="0" smtClean="0"/>
              <a:t>N</a:t>
            </a:r>
            <a:r>
              <a:rPr lang="ru-RU" sz="2800" b="1" i="1" baseline="-25000" dirty="0" smtClean="0"/>
              <a:t>2 </a:t>
            </a:r>
            <a:r>
              <a:rPr lang="ru-RU" sz="2800" b="1" i="1" dirty="0" smtClean="0"/>
              <a:t> - </a:t>
            </a:r>
            <a:r>
              <a:rPr lang="en-US" sz="2800" b="1" i="1" dirty="0" smtClean="0"/>
              <a:t>x</a:t>
            </a:r>
            <a:r>
              <a:rPr lang="ru-RU" sz="2800" b="1" i="1" baseline="-25000" dirty="0" smtClean="0"/>
              <a:t>2</a:t>
            </a:r>
            <a:r>
              <a:rPr lang="en-US" sz="2800" b="1" i="1" baseline="-25000" dirty="0" smtClean="0"/>
              <a:t> </a:t>
            </a:r>
            <a:r>
              <a:rPr lang="ru-RU" sz="2800" b="1" i="1" baseline="-25000" dirty="0" smtClean="0"/>
              <a:t> </a:t>
            </a:r>
            <a:r>
              <a:rPr lang="en-US" sz="2800" b="1" dirty="0" err="1" smtClean="0"/>
              <a:t>mániske</a:t>
            </a:r>
            <a:r>
              <a:rPr lang="en-US" sz="2800" b="1" dirty="0" smtClean="0"/>
              <a:t>, </a:t>
            </a:r>
            <a:r>
              <a:rPr lang="en-US" sz="2800" b="1" i="1" dirty="0" smtClean="0"/>
              <a:t>N</a:t>
            </a:r>
            <a:r>
              <a:rPr lang="en-US" sz="2800" b="1" i="1" baseline="-25000" dirty="0" smtClean="0"/>
              <a:t>i</a:t>
            </a:r>
            <a:r>
              <a:rPr lang="en-US" sz="2800" b="1" i="1" dirty="0" smtClean="0"/>
              <a:t> </a:t>
            </a:r>
            <a:r>
              <a:rPr lang="en-US" sz="2800" b="1" dirty="0" err="1" smtClean="0"/>
              <a:t>bolsa</a:t>
            </a:r>
            <a:r>
              <a:rPr lang="uz-Cyrl-UZ" sz="2800" b="1" dirty="0" smtClean="0"/>
              <a:t> </a:t>
            </a:r>
            <a:r>
              <a:rPr lang="ru-RU" sz="2800" b="1" dirty="0" smtClean="0"/>
              <a:t>-  </a:t>
            </a:r>
            <a:r>
              <a:rPr lang="en-US" sz="2800" b="1" i="1" dirty="0" smtClean="0"/>
              <a:t>x</a:t>
            </a:r>
            <a:r>
              <a:rPr lang="en-US" sz="2800" b="1" i="1" baseline="-25000" dirty="0" smtClean="0"/>
              <a:t>i</a:t>
            </a:r>
            <a:r>
              <a:rPr lang="ru-RU" sz="2800" b="1" dirty="0" smtClean="0"/>
              <a:t> </a:t>
            </a:r>
            <a:r>
              <a:rPr lang="en-US" sz="2800" b="1" dirty="0" err="1" smtClean="0"/>
              <a:t>mániske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iye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boladı</a:t>
            </a:r>
            <a:r>
              <a:rPr lang="en-US" sz="2800" b="1" dirty="0" smtClean="0"/>
              <a:t>. </a:t>
            </a:r>
          </a:p>
          <a:p>
            <a:pPr algn="ctr"/>
            <a:endParaRPr lang="ru-RU" sz="2400" b="1" dirty="0" smtClean="0"/>
          </a:p>
          <a:p>
            <a:pPr algn="ctr"/>
            <a:endParaRPr lang="ru-RU" dirty="0">
              <a:ln>
                <a:solidFill>
                  <a:sysClr val="windowText" lastClr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468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Скругленный прямоугольник 44"/>
          <p:cNvSpPr/>
          <p:nvPr/>
        </p:nvSpPr>
        <p:spPr>
          <a:xfrm>
            <a:off x="138088" y="3429000"/>
            <a:ext cx="2624152" cy="1085856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 smtClean="0"/>
          </a:p>
        </p:txBody>
      </p:sp>
      <p:sp>
        <p:nvSpPr>
          <p:cNvPr id="36" name="Скругленный прямоугольник 35"/>
          <p:cNvSpPr/>
          <p:nvPr/>
        </p:nvSpPr>
        <p:spPr>
          <a:xfrm>
            <a:off x="1585896" y="171432"/>
            <a:ext cx="5610256" cy="1538296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0" name="Скругленный прямоугольник 49"/>
          <p:cNvSpPr/>
          <p:nvPr/>
        </p:nvSpPr>
        <p:spPr>
          <a:xfrm>
            <a:off x="319064" y="1890704"/>
            <a:ext cx="2171712" cy="1085856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 smtClean="0"/>
          </a:p>
        </p:txBody>
      </p:sp>
      <p:sp>
        <p:nvSpPr>
          <p:cNvPr id="6554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5541" name="Rectangle 5"/>
          <p:cNvSpPr>
            <a:spLocks noChangeArrowheads="1"/>
          </p:cNvSpPr>
          <p:nvPr/>
        </p:nvSpPr>
        <p:spPr bwMode="auto">
          <a:xfrm>
            <a:off x="0" y="23336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4" name="Объект 33"/>
          <p:cNvGraphicFramePr>
            <a:graphicFrameLocks noChangeAspect="1"/>
          </p:cNvGraphicFramePr>
          <p:nvPr/>
        </p:nvGraphicFramePr>
        <p:xfrm>
          <a:off x="1676384" y="261920"/>
          <a:ext cx="5429280" cy="1357320"/>
        </p:xfrm>
        <a:graphic>
          <a:graphicData uri="http://schemas.openxmlformats.org/presentationml/2006/ole">
            <p:oleObj spid="_x0000_s166522" name="Equation" r:id="rId4" imgW="1981200" imgH="495300" progId="">
              <p:embed/>
            </p:oleObj>
          </a:graphicData>
        </a:graphic>
      </p:graphicFrame>
      <p:sp>
        <p:nvSpPr>
          <p:cNvPr id="71683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1682" name="Object 2"/>
          <p:cNvGraphicFramePr>
            <a:graphicFrameLocks noChangeAspect="1"/>
          </p:cNvGraphicFramePr>
          <p:nvPr/>
        </p:nvGraphicFramePr>
        <p:xfrm>
          <a:off x="681016" y="1890704"/>
          <a:ext cx="1266832" cy="998110"/>
        </p:xfrm>
        <a:graphic>
          <a:graphicData uri="http://schemas.openxmlformats.org/presentationml/2006/ole">
            <p:oleObj spid="_x0000_s166523" name="Equation" r:id="rId5" imgW="495085" imgH="393529" progId="">
              <p:embed/>
            </p:oleObj>
          </a:graphicData>
        </a:graphic>
      </p:graphicFrame>
      <p:sp>
        <p:nvSpPr>
          <p:cNvPr id="37" name="Стрелка вправо 36"/>
          <p:cNvSpPr/>
          <p:nvPr/>
        </p:nvSpPr>
        <p:spPr>
          <a:xfrm>
            <a:off x="2428860" y="2071678"/>
            <a:ext cx="1100142" cy="63341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рямоугольник 39"/>
          <p:cNvSpPr/>
          <p:nvPr/>
        </p:nvSpPr>
        <p:spPr>
          <a:xfrm>
            <a:off x="3486144" y="1800216"/>
            <a:ext cx="5429280" cy="13573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200" b="1" dirty="0" smtClean="0">
                <a:solidFill>
                  <a:schemeClr val="tx1"/>
                </a:solidFill>
              </a:rPr>
              <a:t>  </a:t>
            </a:r>
            <a:r>
              <a:rPr lang="ru-RU" sz="2200" b="1" i="1" dirty="0" smtClean="0">
                <a:solidFill>
                  <a:schemeClr val="tx1"/>
                </a:solidFill>
              </a:rPr>
              <a:t>Р</a:t>
            </a:r>
            <a:r>
              <a:rPr lang="en-US" sz="2200" b="1" i="1" baseline="-25000" dirty="0" err="1" smtClean="0">
                <a:solidFill>
                  <a:schemeClr val="tx1"/>
                </a:solidFill>
              </a:rPr>
              <a:t>i</a:t>
            </a:r>
            <a:r>
              <a:rPr lang="ru-RU" sz="2200" b="1" i="1" dirty="0" smtClean="0">
                <a:solidFill>
                  <a:schemeClr val="tx1"/>
                </a:solidFill>
              </a:rPr>
              <a:t>  </a:t>
            </a:r>
            <a:r>
              <a:rPr lang="ru-RU" sz="2200" b="1" i="1" dirty="0" err="1" smtClean="0">
                <a:solidFill>
                  <a:schemeClr val="tx1"/>
                </a:solidFill>
              </a:rPr>
              <a:t>х</a:t>
            </a:r>
            <a:r>
              <a:rPr lang="ru-RU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shama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i="1" dirty="0" smtClean="0">
                <a:solidFill>
                  <a:schemeClr val="tx1"/>
                </a:solidFill>
              </a:rPr>
              <a:t>x</a:t>
            </a:r>
            <a:r>
              <a:rPr lang="en-US" sz="2200" b="1" i="1" baseline="-25000" dirty="0" smtClean="0">
                <a:solidFill>
                  <a:schemeClr val="tx1"/>
                </a:solidFill>
              </a:rPr>
              <a:t>i</a:t>
            </a:r>
            <a:r>
              <a:rPr lang="ru-RU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mániske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iye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bolıw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itimallıǵın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kórsetedi</a:t>
            </a:r>
            <a:r>
              <a:rPr lang="en-US" sz="2200" b="1" dirty="0" smtClean="0">
                <a:solidFill>
                  <a:schemeClr val="tx1"/>
                </a:solidFill>
              </a:rPr>
              <a:t>. </a:t>
            </a:r>
            <a:endParaRPr lang="ru-RU" sz="2200" b="1" dirty="0" smtClean="0">
              <a:solidFill>
                <a:schemeClr val="tx1"/>
              </a:solidFill>
            </a:endParaRPr>
          </a:p>
        </p:txBody>
      </p:sp>
      <p:sp>
        <p:nvSpPr>
          <p:cNvPr id="7168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1687" name="Object 7"/>
          <p:cNvGraphicFramePr>
            <a:graphicFrameLocks noChangeAspect="1"/>
          </p:cNvGraphicFramePr>
          <p:nvPr/>
        </p:nvGraphicFramePr>
        <p:xfrm>
          <a:off x="228576" y="3429000"/>
          <a:ext cx="2353161" cy="871541"/>
        </p:xfrm>
        <a:graphic>
          <a:graphicData uri="http://schemas.openxmlformats.org/presentationml/2006/ole">
            <p:oleObj spid="_x0000_s166524" name="Equation" r:id="rId6" imgW="1066337" imgH="393529" progId="">
              <p:embed/>
            </p:oleObj>
          </a:graphicData>
        </a:graphic>
      </p:graphicFrame>
      <p:sp>
        <p:nvSpPr>
          <p:cNvPr id="46" name="Скругленный прямоугольник 45"/>
          <p:cNvSpPr/>
          <p:nvPr/>
        </p:nvSpPr>
        <p:spPr>
          <a:xfrm>
            <a:off x="319064" y="5057784"/>
            <a:ext cx="2171712" cy="1085856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 smtClean="0"/>
          </a:p>
        </p:txBody>
      </p:sp>
      <p:sp>
        <p:nvSpPr>
          <p:cNvPr id="49" name="Прямоугольник 48"/>
          <p:cNvSpPr/>
          <p:nvPr/>
        </p:nvSpPr>
        <p:spPr>
          <a:xfrm>
            <a:off x="3486144" y="3429000"/>
            <a:ext cx="5429280" cy="13573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err="1" smtClean="0"/>
              <a:t>Barlıq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múmkin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bolǵan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shamalar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itimallıqlarınıń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jıyındısı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birge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teń</a:t>
            </a:r>
            <a:r>
              <a:rPr lang="en-US" sz="2200" b="1" dirty="0" smtClean="0"/>
              <a:t>. </a:t>
            </a:r>
            <a:endParaRPr lang="ru-RU" sz="2200" b="1" dirty="0">
              <a:solidFill>
                <a:schemeClr val="tx1"/>
              </a:solidFill>
            </a:endParaRPr>
          </a:p>
        </p:txBody>
      </p:sp>
      <p:sp>
        <p:nvSpPr>
          <p:cNvPr id="47" name="Стрелка вправо 46"/>
          <p:cNvSpPr/>
          <p:nvPr/>
        </p:nvSpPr>
        <p:spPr>
          <a:xfrm>
            <a:off x="2714612" y="3609976"/>
            <a:ext cx="785818" cy="63341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69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1689" name="Object 9"/>
          <p:cNvGraphicFramePr>
            <a:graphicFrameLocks noChangeAspect="1"/>
          </p:cNvGraphicFramePr>
          <p:nvPr/>
        </p:nvGraphicFramePr>
        <p:xfrm>
          <a:off x="500040" y="5057784"/>
          <a:ext cx="1538296" cy="1013024"/>
        </p:xfrm>
        <a:graphic>
          <a:graphicData uri="http://schemas.openxmlformats.org/presentationml/2006/ole">
            <p:oleObj spid="_x0000_s166525" name="Equation" r:id="rId7" imgW="596641" imgH="393529" progId="">
              <p:embed/>
            </p:oleObj>
          </a:graphicData>
        </a:graphic>
      </p:graphicFrame>
      <p:sp>
        <p:nvSpPr>
          <p:cNvPr id="51" name="Прямоугольник 50"/>
          <p:cNvSpPr/>
          <p:nvPr/>
        </p:nvSpPr>
        <p:spPr>
          <a:xfrm>
            <a:off x="3486144" y="4967296"/>
            <a:ext cx="5429280" cy="162878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200" b="1" i="1" dirty="0" err="1" smtClean="0"/>
              <a:t>х</a:t>
            </a:r>
            <a:r>
              <a:rPr lang="ru-RU" sz="2200" b="1" dirty="0" smtClean="0"/>
              <a:t> </a:t>
            </a:r>
            <a:r>
              <a:rPr lang="en-US" sz="2200" b="1" dirty="0" smtClean="0"/>
              <a:t>tan</a:t>
            </a:r>
            <a:r>
              <a:rPr lang="ru-RU" sz="2200" b="1" dirty="0" smtClean="0"/>
              <a:t> </a:t>
            </a:r>
            <a:r>
              <a:rPr lang="ru-RU" sz="2200" b="1" i="1" dirty="0" smtClean="0"/>
              <a:t>х</a:t>
            </a:r>
            <a:r>
              <a:rPr lang="en-US" sz="2200" b="1" i="1" dirty="0" smtClean="0"/>
              <a:t> </a:t>
            </a:r>
            <a:r>
              <a:rPr lang="ru-RU" sz="2200" b="1" i="1" dirty="0" smtClean="0"/>
              <a:t>+</a:t>
            </a:r>
            <a:r>
              <a:rPr lang="en-US" sz="2200" b="1" i="1" dirty="0" smtClean="0"/>
              <a:t> </a:t>
            </a:r>
            <a:r>
              <a:rPr lang="en-US" sz="2200" b="1" i="1" dirty="0" err="1" smtClean="0"/>
              <a:t>dx</a:t>
            </a:r>
            <a:r>
              <a:rPr lang="uz-Cyrl-UZ" sz="2200" b="1" i="1" dirty="0" smtClean="0"/>
              <a:t> </a:t>
            </a:r>
            <a:r>
              <a:rPr lang="en-US" sz="2200" b="1" dirty="0" err="1" smtClean="0"/>
              <a:t>ke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shekemgi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bolǵan</a:t>
            </a:r>
            <a:r>
              <a:rPr lang="en-US" sz="2200" b="1" dirty="0" smtClean="0"/>
              <a:t> </a:t>
            </a:r>
            <a:r>
              <a:rPr lang="en-US" sz="2200" b="1" err="1" smtClean="0"/>
              <a:t>intervalda</a:t>
            </a:r>
            <a:r>
              <a:rPr lang="en-US" sz="2200" b="1" smtClean="0"/>
              <a:t> molekulanıń </a:t>
            </a:r>
            <a:r>
              <a:rPr lang="en-US" sz="2200" b="1" dirty="0" err="1" smtClean="0"/>
              <a:t>qabıl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etiwi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múmkin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bolǵan</a:t>
            </a:r>
            <a:endParaRPr lang="en-US" sz="2200" b="1" dirty="0" smtClean="0"/>
          </a:p>
          <a:p>
            <a:pPr algn="ctr"/>
            <a:r>
              <a:rPr lang="en-US" sz="2200" b="1" dirty="0" smtClean="0"/>
              <a:t> </a:t>
            </a:r>
            <a:r>
              <a:rPr lang="en-US" sz="2200" b="1" i="1" dirty="0" smtClean="0"/>
              <a:t>x </a:t>
            </a:r>
            <a:r>
              <a:rPr lang="en-US" sz="2200" b="1" dirty="0" err="1" smtClean="0"/>
              <a:t>shamaları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itimallıǵı</a:t>
            </a:r>
            <a:r>
              <a:rPr lang="en-US" sz="2200" b="1" dirty="0" smtClean="0"/>
              <a:t>. </a:t>
            </a:r>
            <a:endParaRPr lang="ru-RU" sz="2200" b="1" dirty="0" smtClean="0"/>
          </a:p>
        </p:txBody>
      </p:sp>
      <p:sp>
        <p:nvSpPr>
          <p:cNvPr id="53" name="Стрелка вправо 52"/>
          <p:cNvSpPr/>
          <p:nvPr/>
        </p:nvSpPr>
        <p:spPr>
          <a:xfrm>
            <a:off x="2490776" y="5238760"/>
            <a:ext cx="1009654" cy="63341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81003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Скругленный прямоугольник 15"/>
          <p:cNvSpPr/>
          <p:nvPr/>
        </p:nvSpPr>
        <p:spPr>
          <a:xfrm>
            <a:off x="228576" y="5691200"/>
            <a:ext cx="2805128" cy="99536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3169436" y="1800216"/>
            <a:ext cx="2805128" cy="99536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233135" y="164750"/>
            <a:ext cx="8824936" cy="144780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z-Cyrl-UZ" sz="2400" b="1" i="1" dirty="0" smtClean="0">
                <a:solidFill>
                  <a:schemeClr val="tx1"/>
                </a:solidFill>
              </a:rPr>
              <a:t>   х </a:t>
            </a:r>
            <a:r>
              <a:rPr lang="en-US" sz="2400" b="1" dirty="0" err="1" smtClean="0"/>
              <a:t>shama</a:t>
            </a:r>
            <a:r>
              <a:rPr lang="en-US" sz="2400" b="1" dirty="0" smtClean="0"/>
              <a:t> </a:t>
            </a:r>
            <a:r>
              <a:rPr lang="en-US" sz="2400" b="1" err="1" smtClean="0"/>
              <a:t>boyınsha</a:t>
            </a:r>
            <a:r>
              <a:rPr lang="en-US" sz="2400" b="1" smtClean="0"/>
              <a:t> molekulalar </a:t>
            </a:r>
            <a:r>
              <a:rPr lang="en-US" sz="2400" b="1" dirty="0" err="1" smtClean="0"/>
              <a:t>bólistiriliwiniń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funkciyası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yaki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itimallıǵı</a:t>
            </a:r>
            <a:r>
              <a:rPr lang="en-US" sz="2400" b="1" dirty="0" smtClean="0"/>
              <a:t>  </a:t>
            </a:r>
            <a:r>
              <a:rPr lang="en-US" sz="2400" b="1" dirty="0" err="1" smtClean="0"/>
              <a:t>tıǵızlıǵı</a:t>
            </a:r>
            <a:r>
              <a:rPr lang="en-US" sz="2400" b="1" dirty="0" smtClean="0"/>
              <a:t> </a:t>
            </a:r>
            <a:r>
              <a:rPr lang="en-US" sz="2400" b="1" i="1" dirty="0"/>
              <a:t>f (x</a:t>
            </a:r>
            <a:r>
              <a:rPr lang="en-US" sz="2400" b="1" i="1" dirty="0" smtClean="0"/>
              <a:t>)  </a:t>
            </a:r>
            <a:r>
              <a:rPr lang="en-US" sz="2400" b="1" dirty="0" err="1" smtClean="0"/>
              <a:t>bólistiriliw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funkciyası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dep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ataladı</a:t>
            </a:r>
            <a:endParaRPr lang="ru-RU" sz="2400" b="1" dirty="0"/>
          </a:p>
        </p:txBody>
      </p:sp>
      <p:sp>
        <p:nvSpPr>
          <p:cNvPr id="7065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0657" name="Object 1"/>
          <p:cNvGraphicFramePr>
            <a:graphicFrameLocks noChangeAspect="1"/>
          </p:cNvGraphicFramePr>
          <p:nvPr/>
        </p:nvGraphicFramePr>
        <p:xfrm>
          <a:off x="3259924" y="1890704"/>
          <a:ext cx="2443176" cy="784778"/>
        </p:xfrm>
        <a:graphic>
          <a:graphicData uri="http://schemas.openxmlformats.org/presentationml/2006/ole">
            <p:oleObj spid="_x0000_s167419" name="Equation" r:id="rId4" imgW="1231366" imgH="393529" progId="">
              <p:embed/>
            </p:oleObj>
          </a:graphicData>
        </a:graphic>
      </p:graphicFrame>
      <p:sp>
        <p:nvSpPr>
          <p:cNvPr id="10" name="Прямоугольник 9"/>
          <p:cNvSpPr/>
          <p:nvPr/>
        </p:nvSpPr>
        <p:spPr>
          <a:xfrm>
            <a:off x="928662" y="2857496"/>
            <a:ext cx="7329528" cy="13573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Bólistiriliw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funkciyasınıń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fizikalıq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mánisi</a:t>
            </a:r>
            <a:r>
              <a:rPr lang="en-US" sz="2400" b="1" dirty="0" smtClean="0">
                <a:solidFill>
                  <a:schemeClr val="tx1"/>
                </a:solidFill>
              </a:rPr>
              <a:t>: </a:t>
            </a:r>
            <a:r>
              <a:rPr lang="ru-RU" sz="2400" b="1" i="1" dirty="0"/>
              <a:t>х</a:t>
            </a:r>
            <a:r>
              <a:rPr lang="ru-RU" sz="2400" b="1" i="1" baseline="-25000" dirty="0"/>
              <a:t>1</a:t>
            </a:r>
            <a:r>
              <a:rPr lang="en-US" sz="2400" b="1" dirty="0" smtClean="0">
                <a:solidFill>
                  <a:schemeClr val="tx1"/>
                </a:solidFill>
              </a:rPr>
              <a:t> den </a:t>
            </a:r>
            <a:r>
              <a:rPr lang="ru-RU" sz="2400" b="1" i="1" dirty="0"/>
              <a:t>х</a:t>
            </a:r>
            <a:r>
              <a:rPr lang="ru-RU" sz="2400" b="1" i="1" baseline="-25000" dirty="0"/>
              <a:t>2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ge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shekemgi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err="1" smtClean="0">
                <a:solidFill>
                  <a:schemeClr val="tx1"/>
                </a:solidFill>
              </a:rPr>
              <a:t>tarawda</a:t>
            </a:r>
            <a:r>
              <a:rPr lang="en-US" sz="2400" b="1" smtClean="0">
                <a:solidFill>
                  <a:schemeClr val="tx1"/>
                </a:solidFill>
              </a:rPr>
              <a:t> molekula </a:t>
            </a:r>
            <a:r>
              <a:rPr lang="en-US" sz="2400" b="1" dirty="0">
                <a:solidFill>
                  <a:schemeClr val="tx1"/>
                </a:solidFill>
              </a:rPr>
              <a:t>x </a:t>
            </a:r>
            <a:r>
              <a:rPr lang="en-US" sz="2400" b="1" dirty="0" err="1" smtClean="0">
                <a:solidFill>
                  <a:schemeClr val="tx1"/>
                </a:solidFill>
              </a:rPr>
              <a:t>parametrdiń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mánisine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iye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bolıw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itimalı</a:t>
            </a:r>
            <a:r>
              <a:rPr lang="ru-RU" sz="2400" b="1" dirty="0" smtClean="0"/>
              <a:t>.</a:t>
            </a:r>
            <a:endParaRPr lang="ru-RU" dirty="0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2309800" y="4424368"/>
            <a:ext cx="4524400" cy="1176344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66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0660" name="Object 4"/>
          <p:cNvGraphicFramePr>
            <a:graphicFrameLocks noChangeAspect="1"/>
          </p:cNvGraphicFramePr>
          <p:nvPr/>
        </p:nvGraphicFramePr>
        <p:xfrm>
          <a:off x="2392747" y="4514856"/>
          <a:ext cx="4358505" cy="995368"/>
        </p:xfrm>
        <a:graphic>
          <a:graphicData uri="http://schemas.openxmlformats.org/presentationml/2006/ole">
            <p:oleObj spid="_x0000_s167420" name="Equation" r:id="rId5" imgW="2044700" imgH="469900" progId="">
              <p:embed/>
            </p:oleObj>
          </a:graphicData>
        </a:graphic>
      </p:graphicFrame>
      <p:sp>
        <p:nvSpPr>
          <p:cNvPr id="70663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3938584" y="5691200"/>
            <a:ext cx="4429200" cy="102394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z-Cyrl-UZ" sz="2400" b="1" dirty="0" smtClean="0"/>
          </a:p>
          <a:p>
            <a:pPr algn="ctr"/>
            <a:r>
              <a:rPr lang="en-US" sz="2400" b="1" dirty="0" err="1" smtClean="0"/>
              <a:t>Bólistiriliw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funkciyasınıń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normallaw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shárti</a:t>
            </a:r>
            <a:endParaRPr lang="ru-RU" sz="2400" b="1" dirty="0" smtClean="0"/>
          </a:p>
          <a:p>
            <a:pPr algn="ctr"/>
            <a:endParaRPr lang="ru-RU" dirty="0"/>
          </a:p>
        </p:txBody>
      </p:sp>
      <p:sp>
        <p:nvSpPr>
          <p:cNvPr id="18" name="Стрелка вправо 17"/>
          <p:cNvSpPr/>
          <p:nvPr/>
        </p:nvSpPr>
        <p:spPr>
          <a:xfrm>
            <a:off x="2943216" y="5872176"/>
            <a:ext cx="1085856" cy="54292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трелка вниз 18"/>
          <p:cNvSpPr/>
          <p:nvPr/>
        </p:nvSpPr>
        <p:spPr>
          <a:xfrm>
            <a:off x="4074316" y="4152904"/>
            <a:ext cx="995368" cy="452440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трелка вниз 19"/>
          <p:cNvSpPr/>
          <p:nvPr/>
        </p:nvSpPr>
        <p:spPr>
          <a:xfrm>
            <a:off x="4074316" y="1438264"/>
            <a:ext cx="995368" cy="452440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2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155632730"/>
              </p:ext>
            </p:extLst>
          </p:nvPr>
        </p:nvGraphicFramePr>
        <p:xfrm>
          <a:off x="694515" y="5614077"/>
          <a:ext cx="1873250" cy="1095375"/>
        </p:xfrm>
        <a:graphic>
          <a:graphicData uri="http://schemas.openxmlformats.org/presentationml/2006/ole">
            <p:oleObj spid="_x0000_s167421" name="Формула" r:id="rId6" imgW="825500" imgH="482600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57488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Скругленный прямоугольник 43"/>
          <p:cNvSpPr/>
          <p:nvPr/>
        </p:nvSpPr>
        <p:spPr>
          <a:xfrm>
            <a:off x="590529" y="1619240"/>
            <a:ext cx="1266832" cy="9048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Скругленный прямоугольник 44"/>
          <p:cNvSpPr/>
          <p:nvPr/>
        </p:nvSpPr>
        <p:spPr>
          <a:xfrm>
            <a:off x="228576" y="4333880"/>
            <a:ext cx="5700744" cy="1176344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Скругленный прямоугольник 40"/>
          <p:cNvSpPr/>
          <p:nvPr/>
        </p:nvSpPr>
        <p:spPr>
          <a:xfrm>
            <a:off x="4029072" y="3157536"/>
            <a:ext cx="2986104" cy="1085856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661" y="171432"/>
            <a:ext cx="8862678" cy="1085856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Ideal </a:t>
            </a:r>
            <a:r>
              <a:rPr lang="en-US" sz="3200" b="1" err="1" smtClean="0">
                <a:solidFill>
                  <a:schemeClr val="tx1"/>
                </a:solidFill>
              </a:rPr>
              <a:t>gaz</a:t>
            </a:r>
            <a:r>
              <a:rPr lang="en-US" sz="3200" b="1" smtClean="0">
                <a:solidFill>
                  <a:schemeClr val="tx1"/>
                </a:solidFill>
              </a:rPr>
              <a:t> molekulalarınıń </a:t>
            </a:r>
            <a:r>
              <a:rPr lang="en-US" sz="3200" b="1" dirty="0" err="1" smtClean="0">
                <a:solidFill>
                  <a:schemeClr val="tx1"/>
                </a:solidFill>
              </a:rPr>
              <a:t>tezlik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boyınsha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bólistiriliwiniń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Maksvell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nızamı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309800" y="1347776"/>
            <a:ext cx="6605624" cy="17145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200" b="1" i="1" smtClean="0"/>
              <a:t>Molekulalardıń </a:t>
            </a:r>
            <a:r>
              <a:rPr lang="en-US" sz="2200" b="1" i="1" dirty="0" err="1" smtClean="0"/>
              <a:t>tezlik</a:t>
            </a:r>
            <a:r>
              <a:rPr lang="en-US" sz="2200" b="1" i="1" dirty="0" smtClean="0"/>
              <a:t> </a:t>
            </a:r>
            <a:r>
              <a:rPr lang="en-US" sz="2200" b="1" i="1" dirty="0" err="1" smtClean="0"/>
              <a:t>boyınsha</a:t>
            </a:r>
            <a:r>
              <a:rPr lang="en-US" sz="2200" b="1" i="1" dirty="0" smtClean="0"/>
              <a:t> </a:t>
            </a:r>
            <a:r>
              <a:rPr lang="en-US" sz="2200" b="1" i="1" dirty="0" err="1" smtClean="0"/>
              <a:t>bólistiriliwi</a:t>
            </a:r>
            <a:r>
              <a:rPr lang="en-US" sz="2200" b="1" i="1" dirty="0" smtClean="0"/>
              <a:t> </a:t>
            </a:r>
            <a:r>
              <a:rPr lang="en-US" sz="2200" b="1" i="1" dirty="0" err="1" smtClean="0"/>
              <a:t>funkciyası</a:t>
            </a:r>
            <a:r>
              <a:rPr lang="en-US" sz="2200" b="1" i="1" dirty="0" smtClean="0"/>
              <a:t> </a:t>
            </a:r>
            <a:r>
              <a:rPr lang="ru-RU" sz="2200" b="1" i="1" dirty="0" smtClean="0"/>
              <a:t> </a:t>
            </a:r>
            <a:r>
              <a:rPr lang="ru-RU" sz="2200" b="1" dirty="0" smtClean="0"/>
              <a:t>- </a:t>
            </a:r>
            <a:r>
              <a:rPr lang="en-US" sz="2200" b="1" dirty="0" err="1" smtClean="0"/>
              <a:t>tezligi</a:t>
            </a:r>
            <a:r>
              <a:rPr lang="ru-RU" sz="2200" b="1" dirty="0" smtClean="0"/>
              <a:t>   </a:t>
            </a:r>
            <a:r>
              <a:rPr lang="en-US" sz="2200" b="1" i="1" dirty="0" smtClean="0">
                <a:latin typeface="Palatino" pitchFamily="18" charset="0"/>
              </a:rPr>
              <a:t>v</a:t>
            </a:r>
            <a:r>
              <a:rPr lang="ru-RU" sz="2200" b="1" dirty="0" smtClean="0"/>
              <a:t>   </a:t>
            </a:r>
            <a:r>
              <a:rPr lang="en-US" sz="2200" b="1" dirty="0" err="1" smtClean="0"/>
              <a:t>dan</a:t>
            </a:r>
            <a:r>
              <a:rPr lang="ru-RU" sz="2200" b="1" dirty="0" smtClean="0"/>
              <a:t>   </a:t>
            </a:r>
            <a:r>
              <a:rPr lang="ru-RU" sz="2200" b="1" i="1" dirty="0" smtClean="0"/>
              <a:t> </a:t>
            </a:r>
            <a:r>
              <a:rPr lang="en-US" sz="2200" b="1" i="1" dirty="0" err="1" smtClean="0">
                <a:latin typeface="Palatino" pitchFamily="18" charset="0"/>
              </a:rPr>
              <a:t>v+dv</a:t>
            </a:r>
            <a:r>
              <a:rPr lang="ru-RU" sz="2200" b="1" i="1" dirty="0" smtClean="0"/>
              <a:t>  </a:t>
            </a:r>
            <a:r>
              <a:rPr lang="ru-RU" sz="2200" b="1" dirty="0" smtClean="0"/>
              <a:t> </a:t>
            </a:r>
            <a:r>
              <a:rPr lang="en-US" sz="2200" b="1" dirty="0" err="1" smtClean="0"/>
              <a:t>ge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shekemgi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bolǵan</a:t>
            </a:r>
            <a:r>
              <a:rPr lang="en-US" sz="2200" b="1" dirty="0" smtClean="0"/>
              <a:t> </a:t>
            </a:r>
            <a:r>
              <a:rPr lang="en-US" sz="2200" b="1" err="1" smtClean="0"/>
              <a:t>intervalda</a:t>
            </a:r>
            <a:r>
              <a:rPr lang="en-US" sz="2200" b="1" smtClean="0"/>
              <a:t> molekulalardıń </a:t>
            </a:r>
            <a:r>
              <a:rPr lang="en-US" sz="2200" b="1" dirty="0" err="1" smtClean="0"/>
              <a:t>salıstırmalı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sanın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anıqlaydı</a:t>
            </a:r>
            <a:r>
              <a:rPr lang="en-US" sz="2200" b="1" dirty="0" smtClean="0"/>
              <a:t>. </a:t>
            </a:r>
            <a:r>
              <a:rPr lang="ru-RU" sz="2200" b="1" dirty="0" smtClean="0"/>
              <a:t> 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200784" y="4333880"/>
            <a:ext cx="2624152" cy="126683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 err="1" smtClean="0">
                <a:solidFill>
                  <a:schemeClr val="tx1"/>
                </a:solidFill>
              </a:rPr>
              <a:t>Maksvell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nızamı</a:t>
            </a:r>
            <a:endParaRPr lang="ru-RU" sz="2800" b="1" dirty="0">
              <a:solidFill>
                <a:schemeClr val="tx1"/>
              </a:solidFill>
            </a:endParaRPr>
          </a:p>
        </p:txBody>
      </p:sp>
      <p:sp>
        <p:nvSpPr>
          <p:cNvPr id="1069" name="Rectangle 2"/>
          <p:cNvSpPr>
            <a:spLocks noChangeArrowheads="1"/>
          </p:cNvSpPr>
          <p:nvPr/>
        </p:nvSpPr>
        <p:spPr bwMode="auto">
          <a:xfrm>
            <a:off x="-1" y="0"/>
            <a:ext cx="98474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ru-RU"/>
          </a:p>
        </p:txBody>
      </p:sp>
      <p:sp>
        <p:nvSpPr>
          <p:cNvPr id="1070" name="Rectangle 4"/>
          <p:cNvSpPr>
            <a:spLocks noChangeArrowheads="1"/>
          </p:cNvSpPr>
          <p:nvPr/>
        </p:nvSpPr>
        <p:spPr bwMode="auto">
          <a:xfrm>
            <a:off x="-1" y="0"/>
            <a:ext cx="98474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ru-RU"/>
          </a:p>
        </p:txBody>
      </p:sp>
      <p:sp>
        <p:nvSpPr>
          <p:cNvPr id="1071" name="Rectangle 5"/>
          <p:cNvSpPr>
            <a:spLocks noChangeArrowheads="1"/>
          </p:cNvSpPr>
          <p:nvPr/>
        </p:nvSpPr>
        <p:spPr bwMode="auto">
          <a:xfrm>
            <a:off x="-1" y="685800"/>
            <a:ext cx="98474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ru-RU"/>
          </a:p>
        </p:txBody>
      </p:sp>
      <p:sp>
        <p:nvSpPr>
          <p:cNvPr id="1072" name="Rectangle 7"/>
          <p:cNvSpPr>
            <a:spLocks noChangeArrowheads="1"/>
          </p:cNvSpPr>
          <p:nvPr/>
        </p:nvSpPr>
        <p:spPr bwMode="auto">
          <a:xfrm>
            <a:off x="-1" y="0"/>
            <a:ext cx="98474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ru-RU"/>
          </a:p>
        </p:txBody>
      </p:sp>
      <p:sp>
        <p:nvSpPr>
          <p:cNvPr id="1074" name="Rectangle 10"/>
          <p:cNvSpPr>
            <a:spLocks noChangeArrowheads="1"/>
          </p:cNvSpPr>
          <p:nvPr/>
        </p:nvSpPr>
        <p:spPr bwMode="auto">
          <a:xfrm>
            <a:off x="-1" y="0"/>
            <a:ext cx="98474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ru-RU"/>
          </a:p>
        </p:txBody>
      </p:sp>
      <p:sp>
        <p:nvSpPr>
          <p:cNvPr id="6861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68614" name="Object 6"/>
          <p:cNvGraphicFramePr>
            <a:graphicFrameLocks noChangeAspect="1"/>
          </p:cNvGraphicFramePr>
          <p:nvPr/>
        </p:nvGraphicFramePr>
        <p:xfrm>
          <a:off x="771504" y="1800216"/>
          <a:ext cx="891953" cy="542928"/>
        </p:xfrm>
        <a:graphic>
          <a:graphicData uri="http://schemas.openxmlformats.org/presentationml/2006/ole">
            <p:oleObj spid="_x0000_s168576" name="Формула" r:id="rId4" imgW="342751" imgH="203112" progId="Equation.3">
              <p:embed/>
            </p:oleObj>
          </a:graphicData>
        </a:graphic>
      </p:graphicFrame>
      <p:sp>
        <p:nvSpPr>
          <p:cNvPr id="6861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68616" name="Object 8"/>
          <p:cNvGraphicFramePr>
            <a:graphicFrameLocks noChangeAspect="1"/>
          </p:cNvGraphicFramePr>
          <p:nvPr/>
        </p:nvGraphicFramePr>
        <p:xfrm>
          <a:off x="4119560" y="3157535"/>
          <a:ext cx="2805128" cy="1020047"/>
        </p:xfrm>
        <a:graphic>
          <a:graphicData uri="http://schemas.openxmlformats.org/presentationml/2006/ole">
            <p:oleObj spid="_x0000_s168577" name="Формула" r:id="rId5" imgW="1091726" imgH="393529" progId="Equation.3">
              <p:embed/>
            </p:oleObj>
          </a:graphicData>
        </a:graphic>
      </p:graphicFrame>
      <p:sp>
        <p:nvSpPr>
          <p:cNvPr id="68619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68618" name="Object 10"/>
          <p:cNvGraphicFramePr>
            <a:graphicFrameLocks noChangeAspect="1"/>
          </p:cNvGraphicFramePr>
          <p:nvPr/>
        </p:nvGraphicFramePr>
        <p:xfrm>
          <a:off x="228576" y="4333880"/>
          <a:ext cx="5643161" cy="1085856"/>
        </p:xfrm>
        <a:graphic>
          <a:graphicData uri="http://schemas.openxmlformats.org/presentationml/2006/ole">
            <p:oleObj spid="_x0000_s168578" name="Формула" r:id="rId6" imgW="2209800" imgH="419100" progId="Equation.3">
              <p:embed/>
            </p:oleObj>
          </a:graphicData>
        </a:graphic>
      </p:graphicFrame>
      <p:sp>
        <p:nvSpPr>
          <p:cNvPr id="46" name="Скругленный прямоугольник 45"/>
          <p:cNvSpPr/>
          <p:nvPr/>
        </p:nvSpPr>
        <p:spPr>
          <a:xfrm>
            <a:off x="228576" y="5691200"/>
            <a:ext cx="2352688" cy="99536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Стрелка вправо 46"/>
          <p:cNvSpPr/>
          <p:nvPr/>
        </p:nvSpPr>
        <p:spPr>
          <a:xfrm>
            <a:off x="1857360" y="1890704"/>
            <a:ext cx="542928" cy="45244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Стрелка вправо 47"/>
          <p:cNvSpPr/>
          <p:nvPr/>
        </p:nvSpPr>
        <p:spPr>
          <a:xfrm>
            <a:off x="5838832" y="4695832"/>
            <a:ext cx="447680" cy="45244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Стрелка вниз 48"/>
          <p:cNvSpPr/>
          <p:nvPr/>
        </p:nvSpPr>
        <p:spPr>
          <a:xfrm>
            <a:off x="5024440" y="2886072"/>
            <a:ext cx="1085856" cy="361952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Стрелка вправо 49"/>
          <p:cNvSpPr/>
          <p:nvPr/>
        </p:nvSpPr>
        <p:spPr>
          <a:xfrm>
            <a:off x="2581264" y="5962664"/>
            <a:ext cx="633414" cy="45244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 50"/>
          <p:cNvSpPr/>
          <p:nvPr/>
        </p:nvSpPr>
        <p:spPr>
          <a:xfrm>
            <a:off x="3214680" y="5781688"/>
            <a:ext cx="5791232" cy="90488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 err="1" smtClean="0">
                <a:solidFill>
                  <a:schemeClr val="tx1"/>
                </a:solidFill>
              </a:rPr>
              <a:t>Funkciyanıń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normallaw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shárti</a:t>
            </a:r>
            <a:endParaRPr lang="ru-RU" sz="2800" b="1" dirty="0">
              <a:solidFill>
                <a:schemeClr val="tx1"/>
              </a:solidFill>
            </a:endParaRPr>
          </a:p>
        </p:txBody>
      </p:sp>
      <p:sp>
        <p:nvSpPr>
          <p:cNvPr id="68621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6862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02995526"/>
              </p:ext>
            </p:extLst>
          </p:nvPr>
        </p:nvGraphicFramePr>
        <p:xfrm>
          <a:off x="345292" y="5573607"/>
          <a:ext cx="1874020" cy="1095825"/>
        </p:xfrm>
        <a:graphic>
          <a:graphicData uri="http://schemas.openxmlformats.org/presentationml/2006/ole">
            <p:oleObj spid="_x0000_s168579" name="Формула" r:id="rId7" imgW="825500" imgH="482600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26983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701484" y="1988808"/>
            <a:ext cx="7741032" cy="198026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3504162"/>
              </p:ext>
            </p:extLst>
          </p:nvPr>
        </p:nvGraphicFramePr>
        <p:xfrm>
          <a:off x="971520" y="1981024"/>
          <a:ext cx="6865717" cy="1875154"/>
        </p:xfrm>
        <a:graphic>
          <a:graphicData uri="http://schemas.openxmlformats.org/presentationml/2006/ole">
            <p:oleObj spid="_x0000_s182312" name="Формула" r:id="rId3" imgW="1765300" imgH="482600" progId="Equation.3">
              <p:embed/>
            </p:oleObj>
          </a:graphicData>
        </a:graphic>
      </p:graphicFrame>
      <p:sp>
        <p:nvSpPr>
          <p:cNvPr id="7" name="Прямоугольник 6"/>
          <p:cNvSpPr/>
          <p:nvPr/>
        </p:nvSpPr>
        <p:spPr>
          <a:xfrm>
            <a:off x="701484" y="368592"/>
            <a:ext cx="7741032" cy="1260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>
                <a:solidFill>
                  <a:schemeClr val="tx1"/>
                </a:solidFill>
              </a:rPr>
              <a:t>Soraw</a:t>
            </a:r>
            <a:r>
              <a:rPr lang="en-US" sz="3200" b="1" dirty="0" smtClean="0">
                <a:solidFill>
                  <a:schemeClr val="tx1"/>
                </a:solidFill>
              </a:rPr>
              <a:t>:  </a:t>
            </a:r>
            <a:r>
              <a:rPr lang="en-US" sz="3200" b="1" dirty="0" err="1" smtClean="0">
                <a:solidFill>
                  <a:schemeClr val="tx1"/>
                </a:solidFill>
              </a:rPr>
              <a:t>Maksvell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funkciyası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tezliktiń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qanday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mánisinde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maksimumǵa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erisedi</a:t>
            </a:r>
            <a:r>
              <a:rPr lang="en-US" sz="3200" b="1" dirty="0" smtClean="0">
                <a:solidFill>
                  <a:schemeClr val="tx1"/>
                </a:solidFill>
              </a:rPr>
              <a:t>?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401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946" name="Object 2"/>
          <p:cNvGraphicFramePr>
            <a:graphicFrameLocks noChangeAspect="1"/>
          </p:cNvGraphicFramePr>
          <p:nvPr/>
        </p:nvGraphicFramePr>
        <p:xfrm>
          <a:off x="612775" y="193675"/>
          <a:ext cx="6804025" cy="1635125"/>
        </p:xfrm>
        <a:graphic>
          <a:graphicData uri="http://schemas.openxmlformats.org/presentationml/2006/ole">
            <p:oleObj spid="_x0000_s183478" name="Формула" r:id="rId4" imgW="2324100" imgH="558800" progId="Equation.3">
              <p:embed/>
            </p:oleObj>
          </a:graphicData>
        </a:graphic>
      </p:graphicFrame>
      <p:graphicFrame>
        <p:nvGraphicFramePr>
          <p:cNvPr id="210947" name="Object 3"/>
          <p:cNvGraphicFramePr>
            <a:graphicFrameLocks noChangeAspect="1"/>
          </p:cNvGraphicFramePr>
          <p:nvPr/>
        </p:nvGraphicFramePr>
        <p:xfrm>
          <a:off x="1524000" y="1905000"/>
          <a:ext cx="5280025" cy="1562100"/>
        </p:xfrm>
        <a:graphic>
          <a:graphicData uri="http://schemas.openxmlformats.org/presentationml/2006/ole">
            <p:oleObj spid="_x0000_s183479" name="Формула" r:id="rId5" imgW="1803400" imgH="533400" progId="Equation.3">
              <p:embed/>
            </p:oleObj>
          </a:graphicData>
        </a:graphic>
      </p:graphicFrame>
      <p:graphicFrame>
        <p:nvGraphicFramePr>
          <p:cNvPr id="210948" name="Object 4"/>
          <p:cNvGraphicFramePr>
            <a:graphicFrameLocks noChangeAspect="1"/>
          </p:cNvGraphicFramePr>
          <p:nvPr/>
        </p:nvGraphicFramePr>
        <p:xfrm>
          <a:off x="609600" y="3505200"/>
          <a:ext cx="7100888" cy="1562100"/>
        </p:xfrm>
        <a:graphic>
          <a:graphicData uri="http://schemas.openxmlformats.org/presentationml/2006/ole">
            <p:oleObj spid="_x0000_s183480" name="Формула" r:id="rId6" imgW="2425700" imgH="533400" progId="Equation.3">
              <p:embed/>
            </p:oleObj>
          </a:graphicData>
        </a:graphic>
      </p:graphicFrame>
      <p:graphicFrame>
        <p:nvGraphicFramePr>
          <p:cNvPr id="210949" name="Object 5"/>
          <p:cNvGraphicFramePr>
            <a:graphicFrameLocks noChangeAspect="1"/>
          </p:cNvGraphicFramePr>
          <p:nvPr/>
        </p:nvGraphicFramePr>
        <p:xfrm>
          <a:off x="7620000" y="3886200"/>
          <a:ext cx="542925" cy="762000"/>
        </p:xfrm>
        <a:graphic>
          <a:graphicData uri="http://schemas.openxmlformats.org/presentationml/2006/ole">
            <p:oleObj spid="_x0000_s183481" name="Формула" r:id="rId7" imgW="126725" imgH="177415" progId="Equation.3">
              <p:embed/>
            </p:oleObj>
          </a:graphicData>
        </a:graphic>
      </p:graphicFrame>
      <p:sp>
        <p:nvSpPr>
          <p:cNvPr id="210950" name="AutoShape 6"/>
          <p:cNvSpPr>
            <a:spLocks/>
          </p:cNvSpPr>
          <p:nvPr/>
        </p:nvSpPr>
        <p:spPr bwMode="auto">
          <a:xfrm rot="5455778">
            <a:off x="1404938" y="4152900"/>
            <a:ext cx="385762" cy="2135188"/>
          </a:xfrm>
          <a:prstGeom prst="rightBrace">
            <a:avLst>
              <a:gd name="adj1" fmla="val 4612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>
              <a:lnSpc>
                <a:spcPct val="70000"/>
              </a:lnSpc>
              <a:spcBef>
                <a:spcPct val="20000"/>
              </a:spcBef>
              <a:buClr>
                <a:srgbClr val="CCFF99"/>
              </a:buClr>
              <a:buSzPct val="75000"/>
              <a:buFont typeface="Wingdings" panose="05000000000000000000" pitchFamily="2" charset="2"/>
              <a:buNone/>
            </a:pPr>
            <a:endParaRPr lang="ru-RU" altLang="ru-RU" sz="2400">
              <a:solidFill>
                <a:srgbClr val="000000"/>
              </a:solidFill>
              <a:latin typeface="Book Antiqua" panose="0204060205030503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10951" name="Object 7"/>
          <p:cNvGraphicFramePr>
            <a:graphicFrameLocks noChangeAspect="1"/>
          </p:cNvGraphicFramePr>
          <p:nvPr/>
        </p:nvGraphicFramePr>
        <p:xfrm>
          <a:off x="1643042" y="5429264"/>
          <a:ext cx="806176" cy="595330"/>
        </p:xfrm>
        <a:graphic>
          <a:graphicData uri="http://schemas.openxmlformats.org/presentationml/2006/ole">
            <p:oleObj spid="_x0000_s183482" name="Формула" r:id="rId8" imgW="241091" imgH="177646" progId="Equation.3">
              <p:embed/>
            </p:oleObj>
          </a:graphicData>
        </a:graphic>
      </p:graphicFrame>
      <p:sp>
        <p:nvSpPr>
          <p:cNvPr id="210952" name="Text Box 8"/>
          <p:cNvSpPr txBox="1">
            <a:spLocks noChangeArrowheads="1"/>
          </p:cNvSpPr>
          <p:nvPr/>
        </p:nvSpPr>
        <p:spPr bwMode="auto">
          <a:xfrm>
            <a:off x="185997" y="5490767"/>
            <a:ext cx="146309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ru-RU" sz="2400" b="1" dirty="0" err="1" smtClean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hár</a:t>
            </a:r>
            <a:r>
              <a:rPr lang="en-US" altLang="ru-RU" sz="2400" b="1" dirty="0" smtClean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ru-RU" sz="2400" b="1" dirty="0" err="1" smtClean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dayım</a:t>
            </a:r>
            <a:endParaRPr lang="ru-RU" altLang="ru-RU" sz="2400" b="1" dirty="0">
              <a:solidFill>
                <a:srgbClr val="000000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10953" name="AutoShape 9"/>
          <p:cNvSpPr>
            <a:spLocks/>
          </p:cNvSpPr>
          <p:nvPr/>
        </p:nvSpPr>
        <p:spPr bwMode="auto">
          <a:xfrm rot="5386880">
            <a:off x="4756944" y="3693319"/>
            <a:ext cx="461963" cy="3121025"/>
          </a:xfrm>
          <a:prstGeom prst="rightBrace">
            <a:avLst>
              <a:gd name="adj1" fmla="val 563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>
              <a:lnSpc>
                <a:spcPct val="70000"/>
              </a:lnSpc>
              <a:spcBef>
                <a:spcPct val="20000"/>
              </a:spcBef>
              <a:buClr>
                <a:srgbClr val="CCFF99"/>
              </a:buClr>
              <a:buSzPct val="75000"/>
              <a:buFont typeface="Wingdings" panose="05000000000000000000" pitchFamily="2" charset="2"/>
              <a:buNone/>
            </a:pPr>
            <a:endParaRPr lang="ru-RU" altLang="ru-RU" sz="2400">
              <a:solidFill>
                <a:srgbClr val="000000"/>
              </a:solidFill>
              <a:latin typeface="Book Antiqua" panose="020406020503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0954" name="Text Box 10"/>
          <p:cNvSpPr txBox="1">
            <a:spLocks noChangeArrowheads="1"/>
          </p:cNvSpPr>
          <p:nvPr/>
        </p:nvSpPr>
        <p:spPr bwMode="auto">
          <a:xfrm>
            <a:off x="3426542" y="5486400"/>
            <a:ext cx="26974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ru-RU" sz="2400" b="1" dirty="0" err="1" smtClean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Nolge</a:t>
            </a:r>
            <a:r>
              <a:rPr lang="en-US" altLang="ru-RU" sz="2400" b="1" dirty="0" smtClean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ru-RU" sz="2400" b="1" dirty="0" err="1" smtClean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teńlestiremiz</a:t>
            </a:r>
            <a:endParaRPr lang="ru-RU" altLang="ru-RU" sz="2400" b="1" dirty="0">
              <a:solidFill>
                <a:srgbClr val="000000"/>
              </a:solidFill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3835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2109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2109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rumroll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0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0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09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09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09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09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09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09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09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09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09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09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50" grpId="0" animBg="1"/>
      <p:bldP spid="210952" grpId="0" autoUpdateAnimBg="0"/>
      <p:bldP spid="210953" grpId="0" animBg="1"/>
      <p:bldP spid="210954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1970" name="Object 2"/>
          <p:cNvGraphicFramePr>
            <a:graphicFrameLocks noChangeAspect="1"/>
          </p:cNvGraphicFramePr>
          <p:nvPr/>
        </p:nvGraphicFramePr>
        <p:xfrm>
          <a:off x="2133600" y="0"/>
          <a:ext cx="4311650" cy="1450975"/>
        </p:xfrm>
        <a:graphic>
          <a:graphicData uri="http://schemas.openxmlformats.org/presentationml/2006/ole">
            <p:oleObj spid="_x0000_s184538" name="Формула" r:id="rId6" imgW="1473200" imgH="495300" progId="Equation.3">
              <p:embed/>
            </p:oleObj>
          </a:graphicData>
        </a:graphic>
      </p:graphicFrame>
      <p:sp>
        <p:nvSpPr>
          <p:cNvPr id="211971" name="Text Box 3"/>
          <p:cNvSpPr txBox="1">
            <a:spLocks noChangeArrowheads="1"/>
          </p:cNvSpPr>
          <p:nvPr/>
        </p:nvSpPr>
        <p:spPr bwMode="auto">
          <a:xfrm>
            <a:off x="288925" y="1260475"/>
            <a:ext cx="5389617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ru-RU" sz="2400" b="1" dirty="0" err="1" smtClean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Nolge</a:t>
            </a:r>
            <a:r>
              <a:rPr lang="en-US" altLang="ru-RU" sz="2400" b="1" dirty="0" smtClean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ru-RU" sz="2400" b="1" dirty="0" err="1" smtClean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tómendegi</a:t>
            </a:r>
            <a:r>
              <a:rPr lang="en-US" altLang="ru-RU" sz="2400" b="1" dirty="0" smtClean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ru-RU" sz="2400" b="1" dirty="0" err="1" smtClean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halatlarda</a:t>
            </a:r>
            <a:r>
              <a:rPr lang="en-US" altLang="ru-RU" sz="2400" b="1" dirty="0" smtClean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ru-RU" sz="2400" b="1" dirty="0" err="1" smtClean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teń</a:t>
            </a:r>
            <a:r>
              <a:rPr lang="en-US" altLang="ru-RU" sz="2400" b="1" dirty="0" smtClean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ru-RU" sz="2400" b="1" dirty="0" err="1" smtClean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boladı</a:t>
            </a:r>
            <a:r>
              <a:rPr lang="ru-RU" altLang="ru-RU" sz="2400" b="1" dirty="0" smtClean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: </a:t>
            </a:r>
            <a:endParaRPr lang="ru-RU" altLang="ru-RU" sz="2400" b="1" dirty="0">
              <a:solidFill>
                <a:srgbClr val="000000"/>
              </a:solidFill>
              <a:latin typeface="+mn-lt"/>
              <a:cs typeface="Times New Roman" panose="02020603050405020304" pitchFamily="18" charset="0"/>
            </a:endParaRPr>
          </a:p>
          <a:p>
            <a:r>
              <a:rPr lang="ru-RU" altLang="ru-RU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1) </a:t>
            </a:r>
            <a:r>
              <a:rPr lang="en-US" altLang="ru-RU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v</a:t>
            </a:r>
            <a:r>
              <a:rPr lang="ru-RU" altLang="ru-RU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ru-RU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=</a:t>
            </a:r>
            <a:r>
              <a:rPr lang="ru-RU" altLang="ru-RU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ru-RU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0</a:t>
            </a:r>
            <a:r>
              <a:rPr lang="ru-RU" altLang="ru-RU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, 		2) </a:t>
            </a:r>
            <a:r>
              <a:rPr lang="en-US" altLang="ru-RU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v</a:t>
            </a:r>
            <a:r>
              <a:rPr lang="ru-RU" altLang="ru-RU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ru-RU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=</a:t>
            </a:r>
            <a:r>
              <a:rPr lang="ru-RU" altLang="ru-RU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ru-RU" altLang="ru-RU" sz="3200" dirty="0">
                <a:solidFill>
                  <a:srgbClr val="0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</a:t>
            </a:r>
            <a:r>
              <a:rPr lang="ru-RU" altLang="ru-RU" sz="2400" dirty="0">
                <a:solidFill>
                  <a:srgbClr val="0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en-US" altLang="ru-RU" sz="2400" dirty="0" smtClean="0">
                <a:solidFill>
                  <a:srgbClr val="0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ru-RU" sz="2400" b="1" dirty="0" err="1" smtClean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bunda</a:t>
            </a:r>
            <a:r>
              <a:rPr lang="ru-RU" altLang="ru-RU" sz="2400" b="1" dirty="0" smtClean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:</a:t>
            </a:r>
            <a:endParaRPr lang="ru-RU" altLang="ru-RU" sz="2400" b="1" dirty="0">
              <a:solidFill>
                <a:srgbClr val="000000"/>
              </a:solidFill>
              <a:latin typeface="+mn-lt"/>
              <a:cs typeface="Times New Roman" panose="02020603050405020304" pitchFamily="18" charset="0"/>
            </a:endParaRPr>
          </a:p>
        </p:txBody>
      </p:sp>
      <p:graphicFrame>
        <p:nvGraphicFramePr>
          <p:cNvPr id="211972" name="Object 4"/>
          <p:cNvGraphicFramePr>
            <a:graphicFrameLocks noChangeAspect="1"/>
          </p:cNvGraphicFramePr>
          <p:nvPr/>
        </p:nvGraphicFramePr>
        <p:xfrm>
          <a:off x="5791200" y="1219200"/>
          <a:ext cx="1998663" cy="1060450"/>
        </p:xfrm>
        <a:graphic>
          <a:graphicData uri="http://schemas.openxmlformats.org/presentationml/2006/ole">
            <p:oleObj spid="_x0000_s184539" name="Формула" r:id="rId7" imgW="622030" imgH="330057" progId="Equation.3">
              <p:embed/>
            </p:oleObj>
          </a:graphicData>
        </a:graphic>
      </p:graphicFrame>
      <p:graphicFrame>
        <p:nvGraphicFramePr>
          <p:cNvPr id="211973" name="Object 5"/>
          <p:cNvGraphicFramePr>
            <a:graphicFrameLocks noChangeAspect="1"/>
          </p:cNvGraphicFramePr>
          <p:nvPr/>
        </p:nvGraphicFramePr>
        <p:xfrm>
          <a:off x="304800" y="2362200"/>
          <a:ext cx="2995613" cy="1176338"/>
        </p:xfrm>
        <a:graphic>
          <a:graphicData uri="http://schemas.openxmlformats.org/presentationml/2006/ole">
            <p:oleObj spid="_x0000_s184540" name="Формула" r:id="rId8" imgW="1231366" imgH="482391" progId="Equation.3">
              <p:embed/>
            </p:oleObj>
          </a:graphicData>
        </a:graphic>
      </p:graphicFrame>
      <p:sp>
        <p:nvSpPr>
          <p:cNvPr id="211974" name="Text Box 6"/>
          <p:cNvSpPr txBox="1">
            <a:spLocks noChangeArrowheads="1"/>
          </p:cNvSpPr>
          <p:nvPr/>
        </p:nvSpPr>
        <p:spPr bwMode="auto">
          <a:xfrm>
            <a:off x="3657600" y="2667000"/>
            <a:ext cx="4841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ru-RU" altLang="ru-RU" sz="2400">
                <a:solidFill>
                  <a:srgbClr val="0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endParaRPr lang="ru-RU" altLang="ru-RU" sz="240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21197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794953415"/>
              </p:ext>
            </p:extLst>
          </p:nvPr>
        </p:nvGraphicFramePr>
        <p:xfrm>
          <a:off x="4240213" y="2286000"/>
          <a:ext cx="3595687" cy="1265238"/>
        </p:xfrm>
        <a:graphic>
          <a:graphicData uri="http://schemas.openxmlformats.org/presentationml/2006/ole">
            <p:oleObj spid="_x0000_s184541" name="Equation" r:id="rId9" imgW="1371600" imgH="482400" progId="">
              <p:embed/>
            </p:oleObj>
          </a:graphicData>
        </a:graphic>
      </p:graphicFrame>
      <p:sp>
        <p:nvSpPr>
          <p:cNvPr id="211976" name="Text Box 8"/>
          <p:cNvSpPr txBox="1">
            <a:spLocks noChangeArrowheads="1"/>
          </p:cNvSpPr>
          <p:nvPr/>
        </p:nvSpPr>
        <p:spPr bwMode="auto">
          <a:xfrm>
            <a:off x="612562" y="3851275"/>
            <a:ext cx="78299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sz="2400" b="1" dirty="0" err="1" smtClean="0">
                <a:latin typeface="+mn-lt"/>
              </a:rPr>
              <a:t>Ortasha</a:t>
            </a:r>
            <a:r>
              <a:rPr lang="en-US" sz="2400" b="1" dirty="0" smtClean="0">
                <a:latin typeface="+mn-lt"/>
              </a:rPr>
              <a:t> </a:t>
            </a:r>
            <a:r>
              <a:rPr lang="en-US" sz="2400" b="1" dirty="0" err="1" smtClean="0">
                <a:latin typeface="+mn-lt"/>
              </a:rPr>
              <a:t>tezlikti</a:t>
            </a:r>
            <a:r>
              <a:rPr lang="en-US" sz="2400" b="1" dirty="0" smtClean="0">
                <a:latin typeface="+mn-lt"/>
              </a:rPr>
              <a:t> </a:t>
            </a:r>
            <a:r>
              <a:rPr lang="en-US" sz="2400" b="1" dirty="0" err="1" smtClean="0">
                <a:latin typeface="+mn-lt"/>
              </a:rPr>
              <a:t>tómendegi</a:t>
            </a:r>
            <a:r>
              <a:rPr lang="en-US" sz="2400" b="1" dirty="0" smtClean="0">
                <a:latin typeface="+mn-lt"/>
              </a:rPr>
              <a:t> </a:t>
            </a:r>
            <a:r>
              <a:rPr lang="en-US" sz="2400" b="1" dirty="0" err="1" smtClean="0">
                <a:latin typeface="+mn-lt"/>
              </a:rPr>
              <a:t>ańlatpa</a:t>
            </a:r>
            <a:r>
              <a:rPr lang="en-US" sz="2400" b="1" dirty="0" smtClean="0">
                <a:latin typeface="+mn-lt"/>
              </a:rPr>
              <a:t> </a:t>
            </a:r>
            <a:r>
              <a:rPr lang="en-US" sz="2400" b="1" dirty="0" err="1" smtClean="0">
                <a:latin typeface="+mn-lt"/>
              </a:rPr>
              <a:t>arqalı</a:t>
            </a:r>
            <a:r>
              <a:rPr lang="en-US" sz="2400" b="1" dirty="0" smtClean="0">
                <a:latin typeface="+mn-lt"/>
              </a:rPr>
              <a:t> </a:t>
            </a:r>
            <a:r>
              <a:rPr lang="en-US" sz="2400" b="1" dirty="0" err="1" smtClean="0">
                <a:latin typeface="+mn-lt"/>
              </a:rPr>
              <a:t>tabıladı</a:t>
            </a:r>
            <a:r>
              <a:rPr lang="ru-RU" altLang="ru-RU" sz="2400" b="1" dirty="0" smtClean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:</a:t>
            </a:r>
            <a:endParaRPr lang="ru-RU" altLang="ru-RU" sz="2400" b="1" dirty="0">
              <a:solidFill>
                <a:srgbClr val="000000"/>
              </a:solidFill>
              <a:latin typeface="+mn-lt"/>
              <a:cs typeface="Times New Roman" panose="02020603050405020304" pitchFamily="18" charset="0"/>
            </a:endParaRPr>
          </a:p>
        </p:txBody>
      </p:sp>
      <p:graphicFrame>
        <p:nvGraphicFramePr>
          <p:cNvPr id="21197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301142933"/>
              </p:ext>
            </p:extLst>
          </p:nvPr>
        </p:nvGraphicFramePr>
        <p:xfrm>
          <a:off x="1511592" y="4292632"/>
          <a:ext cx="5626100" cy="1265238"/>
        </p:xfrm>
        <a:graphic>
          <a:graphicData uri="http://schemas.openxmlformats.org/presentationml/2006/ole">
            <p:oleObj spid="_x0000_s184542" name="Формула" r:id="rId10" imgW="2146300" imgH="482600" progId="Equation.3">
              <p:embed/>
            </p:oleObj>
          </a:graphicData>
        </a:graphic>
      </p:graphicFrame>
      <p:graphicFrame>
        <p:nvGraphicFramePr>
          <p:cNvPr id="21197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085470709"/>
              </p:ext>
            </p:extLst>
          </p:nvPr>
        </p:nvGraphicFramePr>
        <p:xfrm>
          <a:off x="928945" y="5389413"/>
          <a:ext cx="3829050" cy="1265238"/>
        </p:xfrm>
        <a:graphic>
          <a:graphicData uri="http://schemas.openxmlformats.org/presentationml/2006/ole">
            <p:oleObj spid="_x0000_s184543" name="Формула" r:id="rId11" imgW="1459866" imgH="482391" progId="Equation.3">
              <p:embed/>
            </p:oleObj>
          </a:graphicData>
        </a:graphic>
      </p:graphicFrame>
      <p:sp>
        <p:nvSpPr>
          <p:cNvPr id="211980" name="Text Box 12"/>
          <p:cNvSpPr txBox="1">
            <a:spLocks noChangeArrowheads="1"/>
          </p:cNvSpPr>
          <p:nvPr/>
        </p:nvSpPr>
        <p:spPr bwMode="auto">
          <a:xfrm>
            <a:off x="4876800" y="5791200"/>
            <a:ext cx="4038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ru-RU" altLang="ru-RU" sz="2400" b="1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- </a:t>
            </a:r>
            <a:r>
              <a:rPr lang="en-US" altLang="ru-RU" sz="2400" b="1" dirty="0" err="1" smtClean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ortasha</a:t>
            </a:r>
            <a:r>
              <a:rPr lang="en-US" altLang="ru-RU" sz="2400" b="1" dirty="0" smtClean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ru-RU" sz="2400" b="1" dirty="0" err="1" smtClean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tezlik</a:t>
            </a:r>
            <a:r>
              <a:rPr lang="en-US" altLang="ru-RU" sz="2400" b="1" dirty="0" smtClean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 </a:t>
            </a:r>
            <a:endParaRPr lang="en-US" altLang="ru-RU" sz="2400" b="1" dirty="0">
              <a:solidFill>
                <a:srgbClr val="000000"/>
              </a:solidFill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9733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19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19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rumroll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19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19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19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1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19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19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19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19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19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19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19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19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19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19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3" dur="500"/>
                                        <p:tgtEl>
                                          <p:spTgt spid="211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19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19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71" grpId="0" autoUpdateAnimBg="0"/>
      <p:bldP spid="211974" grpId="0" autoUpdateAnimBg="0"/>
      <p:bldP spid="211976" grpId="0" autoUpdateAnimBg="0"/>
      <p:bldP spid="211980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 стрелкой 3"/>
          <p:cNvCxnSpPr/>
          <p:nvPr/>
        </p:nvCxnSpPr>
        <p:spPr>
          <a:xfrm rot="5400000" flipH="1" flipV="1">
            <a:off x="-675510" y="1800216"/>
            <a:ext cx="2713846" cy="79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 стрелкой 4"/>
          <p:cNvCxnSpPr/>
          <p:nvPr/>
        </p:nvCxnSpPr>
        <p:spPr>
          <a:xfrm>
            <a:off x="681016" y="3157536"/>
            <a:ext cx="4886352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олилиния 17"/>
          <p:cNvSpPr/>
          <p:nvPr/>
        </p:nvSpPr>
        <p:spPr>
          <a:xfrm>
            <a:off x="653143" y="714361"/>
            <a:ext cx="3104465" cy="2446850"/>
          </a:xfrm>
          <a:custGeom>
            <a:avLst/>
            <a:gdLst>
              <a:gd name="connsiteX0" fmla="*/ 0 w 5799908"/>
              <a:gd name="connsiteY0" fmla="*/ 2301240 h 2301240"/>
              <a:gd name="connsiteX1" fmla="*/ 849086 w 5799908"/>
              <a:gd name="connsiteY1" fmla="*/ 1621972 h 2301240"/>
              <a:gd name="connsiteX2" fmla="*/ 1698171 w 5799908"/>
              <a:gd name="connsiteY2" fmla="*/ 289560 h 2301240"/>
              <a:gd name="connsiteX3" fmla="*/ 2442754 w 5799908"/>
              <a:gd name="connsiteY3" fmla="*/ 198120 h 2301240"/>
              <a:gd name="connsiteX4" fmla="*/ 3931920 w 5799908"/>
              <a:gd name="connsiteY4" fmla="*/ 1478280 h 2301240"/>
              <a:gd name="connsiteX5" fmla="*/ 5799908 w 5799908"/>
              <a:gd name="connsiteY5" fmla="*/ 1974669 h 2301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99908" h="2301240">
                <a:moveTo>
                  <a:pt x="0" y="2301240"/>
                </a:moveTo>
                <a:cubicBezTo>
                  <a:pt x="283029" y="2129246"/>
                  <a:pt x="566058" y="1957252"/>
                  <a:pt x="849086" y="1621972"/>
                </a:cubicBezTo>
                <a:cubicBezTo>
                  <a:pt x="1132114" y="1286692"/>
                  <a:pt x="1432560" y="526869"/>
                  <a:pt x="1698171" y="289560"/>
                </a:cubicBezTo>
                <a:cubicBezTo>
                  <a:pt x="1963782" y="52251"/>
                  <a:pt x="2070463" y="0"/>
                  <a:pt x="2442754" y="198120"/>
                </a:cubicBezTo>
                <a:cubicBezTo>
                  <a:pt x="2815046" y="396240"/>
                  <a:pt x="3372394" y="1182189"/>
                  <a:pt x="3931920" y="1478280"/>
                </a:cubicBezTo>
                <a:cubicBezTo>
                  <a:pt x="4491446" y="1774372"/>
                  <a:pt x="5145677" y="1874520"/>
                  <a:pt x="5799908" y="1974669"/>
                </a:cubicBezTo>
              </a:path>
            </a:pathLst>
          </a:custGeom>
          <a:ln w="38100">
            <a:solidFill>
              <a:srgbClr val="00206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олилиния 19"/>
          <p:cNvSpPr/>
          <p:nvPr/>
        </p:nvSpPr>
        <p:spPr>
          <a:xfrm>
            <a:off x="679269" y="1257288"/>
            <a:ext cx="4616635" cy="1877798"/>
          </a:xfrm>
          <a:custGeom>
            <a:avLst/>
            <a:gdLst>
              <a:gd name="connsiteX0" fmla="*/ 0 w 7393577"/>
              <a:gd name="connsiteY0" fmla="*/ 2174966 h 2174966"/>
              <a:gd name="connsiteX1" fmla="*/ 1031965 w 7393577"/>
              <a:gd name="connsiteY1" fmla="*/ 1691640 h 2174966"/>
              <a:gd name="connsiteX2" fmla="*/ 2037805 w 7393577"/>
              <a:gd name="connsiteY2" fmla="*/ 306977 h 2174966"/>
              <a:gd name="connsiteX3" fmla="*/ 2651760 w 7393577"/>
              <a:gd name="connsiteY3" fmla="*/ 6531 h 2174966"/>
              <a:gd name="connsiteX4" fmla="*/ 3226525 w 7393577"/>
              <a:gd name="connsiteY4" fmla="*/ 267789 h 2174966"/>
              <a:gd name="connsiteX5" fmla="*/ 3958045 w 7393577"/>
              <a:gd name="connsiteY5" fmla="*/ 999309 h 2174966"/>
              <a:gd name="connsiteX6" fmla="*/ 4950822 w 7393577"/>
              <a:gd name="connsiteY6" fmla="*/ 1534886 h 2174966"/>
              <a:gd name="connsiteX7" fmla="*/ 6283234 w 7393577"/>
              <a:gd name="connsiteY7" fmla="*/ 1874520 h 2174966"/>
              <a:gd name="connsiteX8" fmla="*/ 7393577 w 7393577"/>
              <a:gd name="connsiteY8" fmla="*/ 2018211 h 2174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3577" h="2174966">
                <a:moveTo>
                  <a:pt x="0" y="2174966"/>
                </a:moveTo>
                <a:cubicBezTo>
                  <a:pt x="346165" y="2088969"/>
                  <a:pt x="692331" y="2002972"/>
                  <a:pt x="1031965" y="1691640"/>
                </a:cubicBezTo>
                <a:cubicBezTo>
                  <a:pt x="1371599" y="1380309"/>
                  <a:pt x="1767839" y="587828"/>
                  <a:pt x="2037805" y="306977"/>
                </a:cubicBezTo>
                <a:cubicBezTo>
                  <a:pt x="2307771" y="26126"/>
                  <a:pt x="2453640" y="13062"/>
                  <a:pt x="2651760" y="6531"/>
                </a:cubicBezTo>
                <a:cubicBezTo>
                  <a:pt x="2849880" y="0"/>
                  <a:pt x="3008811" y="102326"/>
                  <a:pt x="3226525" y="267789"/>
                </a:cubicBezTo>
                <a:cubicBezTo>
                  <a:pt x="3444239" y="433252"/>
                  <a:pt x="3670662" y="788126"/>
                  <a:pt x="3958045" y="999309"/>
                </a:cubicBezTo>
                <a:cubicBezTo>
                  <a:pt x="4245428" y="1210492"/>
                  <a:pt x="4563291" y="1389018"/>
                  <a:pt x="4950822" y="1534886"/>
                </a:cubicBezTo>
                <a:cubicBezTo>
                  <a:pt x="5338354" y="1680755"/>
                  <a:pt x="5876108" y="1793966"/>
                  <a:pt x="6283234" y="1874520"/>
                </a:cubicBezTo>
                <a:cubicBezTo>
                  <a:pt x="6690360" y="1955074"/>
                  <a:pt x="7041968" y="1986642"/>
                  <a:pt x="7393577" y="2018211"/>
                </a:cubicBezTo>
              </a:path>
            </a:pathLst>
          </a:custGeom>
          <a:ln w="38100"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24932" name="Object 4"/>
          <p:cNvGraphicFramePr>
            <a:graphicFrameLocks noChangeAspect="1"/>
          </p:cNvGraphicFramePr>
          <p:nvPr/>
        </p:nvGraphicFramePr>
        <p:xfrm>
          <a:off x="0" y="0"/>
          <a:ext cx="892175" cy="542925"/>
        </p:xfrm>
        <a:graphic>
          <a:graphicData uri="http://schemas.openxmlformats.org/presentationml/2006/ole">
            <p:oleObj spid="_x0000_s187469" name="Формула" r:id="rId4" imgW="342751" imgH="203112" progId="Equation.3">
              <p:embed/>
            </p:oleObj>
          </a:graphicData>
        </a:graphic>
      </p:graphicFrame>
      <p:graphicFrame>
        <p:nvGraphicFramePr>
          <p:cNvPr id="124933" name="Object 5"/>
          <p:cNvGraphicFramePr>
            <a:graphicFrameLocks noChangeAspect="1"/>
          </p:cNvGraphicFramePr>
          <p:nvPr/>
        </p:nvGraphicFramePr>
        <p:xfrm>
          <a:off x="319064" y="3067048"/>
          <a:ext cx="330200" cy="474662"/>
        </p:xfrm>
        <a:graphic>
          <a:graphicData uri="http://schemas.openxmlformats.org/presentationml/2006/ole">
            <p:oleObj spid="_x0000_s187470" name="Формула" r:id="rId5" imgW="126725" imgH="177415" progId="Equation.3">
              <p:embed/>
            </p:oleObj>
          </a:graphicData>
        </a:graphic>
      </p:graphicFrame>
      <p:graphicFrame>
        <p:nvGraphicFramePr>
          <p:cNvPr id="124934" name="Object 6"/>
          <p:cNvGraphicFramePr>
            <a:graphicFrameLocks noChangeAspect="1"/>
          </p:cNvGraphicFramePr>
          <p:nvPr/>
        </p:nvGraphicFramePr>
        <p:xfrm>
          <a:off x="2400288" y="171432"/>
          <a:ext cx="1584037" cy="814392"/>
        </p:xfrm>
        <a:graphic>
          <a:graphicData uri="http://schemas.openxmlformats.org/presentationml/2006/ole">
            <p:oleObj spid="_x0000_s187471" name="Формула" r:id="rId6" imgW="431613" imgH="215806" progId="Equation.3">
              <p:embed/>
            </p:oleObj>
          </a:graphicData>
        </a:graphic>
      </p:graphicFrame>
      <p:graphicFrame>
        <p:nvGraphicFramePr>
          <p:cNvPr id="124935" name="Object 7"/>
          <p:cNvGraphicFramePr>
            <a:graphicFrameLocks noChangeAspect="1"/>
          </p:cNvGraphicFramePr>
          <p:nvPr/>
        </p:nvGraphicFramePr>
        <p:xfrm>
          <a:off x="5214942" y="2571744"/>
          <a:ext cx="404673" cy="457202"/>
        </p:xfrm>
        <a:graphic>
          <a:graphicData uri="http://schemas.openxmlformats.org/presentationml/2006/ole">
            <p:oleObj spid="_x0000_s187472" name="Формула" r:id="rId7" imgW="126835" imgH="139518" progId="Equation.3">
              <p:embed/>
            </p:oleObj>
          </a:graphicData>
        </a:graphic>
      </p:graphicFrame>
      <p:cxnSp>
        <p:nvCxnSpPr>
          <p:cNvPr id="27" name="Прямая со стрелкой 26"/>
          <p:cNvCxnSpPr/>
          <p:nvPr/>
        </p:nvCxnSpPr>
        <p:spPr>
          <a:xfrm rot="10800000" flipV="1">
            <a:off x="2038336" y="804848"/>
            <a:ext cx="361952" cy="27146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 rot="10800000" flipV="1">
            <a:off x="2762240" y="804848"/>
            <a:ext cx="814392" cy="63341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Прямоугольник 30"/>
          <p:cNvSpPr/>
          <p:nvPr/>
        </p:nvSpPr>
        <p:spPr>
          <a:xfrm>
            <a:off x="5643570" y="0"/>
            <a:ext cx="3300456" cy="232887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/>
              <a:t>Temperatura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asqanda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bólistiriliw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funkciyası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maksimumı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ońǵa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jıljıydı</a:t>
            </a:r>
            <a:r>
              <a:rPr lang="en-US" sz="2000" b="1" dirty="0" smtClean="0"/>
              <a:t>, </a:t>
            </a:r>
            <a:r>
              <a:rPr lang="en-US" sz="2000" b="1" dirty="0" err="1" smtClean="0"/>
              <a:t>biraq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bul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halda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iymek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sızıq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astındaǵı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maydan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muǵdarı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ózgermeydi</a:t>
            </a:r>
            <a:r>
              <a:rPr lang="en-US" sz="2000" b="1" dirty="0" smtClean="0"/>
              <a:t>. </a:t>
            </a:r>
            <a:endParaRPr lang="ru-RU" dirty="0"/>
          </a:p>
        </p:txBody>
      </p:sp>
      <p:sp>
        <p:nvSpPr>
          <p:cNvPr id="15053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5053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50539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50541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357158" y="3500438"/>
            <a:ext cx="5190073" cy="101566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Ideal </a:t>
            </a:r>
            <a:r>
              <a:rPr lang="en-US" sz="2000" b="1" dirty="0" err="1" smtClean="0"/>
              <a:t>gaz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molekulalarınıń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bólistiriliw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funkciyası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maksimal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mániske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iye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bolatuǵın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tezligi</a:t>
            </a:r>
            <a:r>
              <a:rPr lang="en-US" sz="2000" b="1" dirty="0" smtClean="0"/>
              <a:t> </a:t>
            </a:r>
            <a:r>
              <a:rPr lang="ru-RU" sz="2000" b="1" dirty="0" smtClean="0"/>
              <a:t> </a:t>
            </a:r>
            <a:r>
              <a:rPr lang="en-US" sz="2000" b="1" dirty="0" err="1" smtClean="0"/>
              <a:t>itimallıǵı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úlken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bolǵan</a:t>
            </a:r>
            <a:r>
              <a:rPr lang="en-US" sz="2000" b="1" dirty="0" smtClean="0"/>
              <a:t> </a:t>
            </a:r>
            <a:r>
              <a:rPr lang="en-US" sz="2000" b="1" i="1" dirty="0" err="1" smtClean="0"/>
              <a:t>tezlik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dep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ataladı</a:t>
            </a:r>
            <a:r>
              <a:rPr lang="en-US" sz="2000" b="1" dirty="0" smtClean="0"/>
              <a:t>.</a:t>
            </a:r>
            <a:r>
              <a:rPr lang="ru-RU" sz="2000" b="1" dirty="0" smtClean="0"/>
              <a:t> </a:t>
            </a:r>
            <a:endParaRPr lang="ru-RU" sz="2000" b="1" u="sng" dirty="0"/>
          </a:p>
        </p:txBody>
      </p:sp>
      <p:sp>
        <p:nvSpPr>
          <p:cNvPr id="26" name="Прямоугольник 25"/>
          <p:cNvSpPr/>
          <p:nvPr/>
        </p:nvSpPr>
        <p:spPr>
          <a:xfrm>
            <a:off x="5643570" y="2285992"/>
            <a:ext cx="3286180" cy="101566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dirty="0" err="1" smtClean="0"/>
              <a:t>Gaz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molekulalarınıń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ortasha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tezligi</a:t>
            </a:r>
            <a:r>
              <a:rPr lang="en-US" sz="2000" b="1" dirty="0" smtClean="0"/>
              <a:t> (</a:t>
            </a:r>
            <a:r>
              <a:rPr lang="en-US" sz="2000" b="1" dirty="0" err="1" smtClean="0"/>
              <a:t>ortasha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arifmetikalıq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tezligi</a:t>
            </a:r>
            <a:r>
              <a:rPr lang="en-US" sz="2000" b="1" dirty="0" smtClean="0"/>
              <a:t>) </a:t>
            </a:r>
            <a:endParaRPr lang="ru-RU" sz="2000" dirty="0"/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1643042" y="5312696"/>
            <a:ext cx="6650632" cy="1331014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5054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895686020"/>
              </p:ext>
            </p:extLst>
          </p:nvPr>
        </p:nvGraphicFramePr>
        <p:xfrm>
          <a:off x="1785918" y="5500702"/>
          <a:ext cx="6276975" cy="976313"/>
        </p:xfrm>
        <a:graphic>
          <a:graphicData uri="http://schemas.openxmlformats.org/presentationml/2006/ole">
            <p:oleObj spid="_x0000_s187474" name="Equation" r:id="rId8" imgW="3124200" imgH="482600" progId="">
              <p:embed/>
            </p:oleObj>
          </a:graphicData>
        </a:graphic>
      </p:graphicFrame>
      <p:sp>
        <p:nvSpPr>
          <p:cNvPr id="23" name="Скругленный прямоугольник 22"/>
          <p:cNvSpPr/>
          <p:nvPr/>
        </p:nvSpPr>
        <p:spPr>
          <a:xfrm>
            <a:off x="5524480" y="4000504"/>
            <a:ext cx="3619520" cy="1266832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5053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162462514"/>
              </p:ext>
            </p:extLst>
          </p:nvPr>
        </p:nvGraphicFramePr>
        <p:xfrm>
          <a:off x="5643570" y="4071942"/>
          <a:ext cx="3348056" cy="1143239"/>
        </p:xfrm>
        <a:graphic>
          <a:graphicData uri="http://schemas.openxmlformats.org/presentationml/2006/ole">
            <p:oleObj spid="_x0000_s187475" name="Equation" r:id="rId9" imgW="1435100" imgH="482600" progId="">
              <p:embed/>
            </p:oleObj>
          </a:graphicData>
        </a:graphic>
      </p:graphicFrame>
      <p:sp>
        <p:nvSpPr>
          <p:cNvPr id="29" name="Прямоугольник 28"/>
          <p:cNvSpPr/>
          <p:nvPr/>
        </p:nvSpPr>
        <p:spPr>
          <a:xfrm>
            <a:off x="5643570" y="3286124"/>
            <a:ext cx="3286148" cy="70788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dirty="0" smtClean="0"/>
              <a:t>Ideal </a:t>
            </a:r>
            <a:r>
              <a:rPr lang="en-US" sz="2000" b="1" err="1" smtClean="0"/>
              <a:t>gaz</a:t>
            </a:r>
            <a:r>
              <a:rPr lang="en-US" sz="2000" b="1" smtClean="0"/>
              <a:t> molekulalarınıń </a:t>
            </a:r>
            <a:r>
              <a:rPr lang="en-US" sz="2000" b="1" dirty="0" err="1" smtClean="0"/>
              <a:t>ortasha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kvadratlıq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tezligi</a:t>
            </a:r>
            <a:r>
              <a:rPr lang="en-US" sz="2000" b="1" dirty="0" smtClean="0"/>
              <a:t> 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xmlns="" val="67763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4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124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124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1000"/>
                                        <p:tgtEl>
                                          <p:spTgt spid="124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0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1505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0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50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4" grpId="0" animBg="1"/>
      <p:bldP spid="24" grpId="1" animBg="1"/>
      <p:bldP spid="26" grpId="0" animBg="1"/>
      <p:bldP spid="26" grpId="1" animBg="1"/>
      <p:bldP spid="22" grpId="0" animBg="1"/>
      <p:bldP spid="22" grpId="1" animBg="1"/>
      <p:bldP spid="23" grpId="0" animBg="1"/>
      <p:bldP spid="2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20698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ru-RU" sz="3600" b="1" dirty="0" smtClean="0"/>
              <a:t/>
            </a:r>
            <a:br>
              <a:rPr lang="ru-RU" sz="3600" b="1" dirty="0" smtClean="0"/>
            </a:br>
            <a:r>
              <a:rPr lang="en-US" sz="3600" b="1" dirty="0" err="1" smtClean="0">
                <a:solidFill>
                  <a:schemeClr val="tx1"/>
                </a:solidFill>
              </a:rPr>
              <a:t>Gaz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halatın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belgilewshi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tezlikler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ru-RU" b="1" dirty="0" smtClean="0"/>
              <a:t/>
            </a:r>
            <a:br>
              <a:rPr lang="ru-RU" b="1" dirty="0" smtClean="0"/>
            </a:br>
            <a:endParaRPr lang="ru-RU" dirty="0"/>
          </a:p>
        </p:txBody>
      </p:sp>
      <p:graphicFrame>
        <p:nvGraphicFramePr>
          <p:cNvPr id="4" name="Содержимое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5033555"/>
              </p:ext>
            </p:extLst>
          </p:nvPr>
        </p:nvGraphicFramePr>
        <p:xfrm>
          <a:off x="500040" y="1257288"/>
          <a:ext cx="8229600" cy="5067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689109">
                <a:tc>
                  <a:txBody>
                    <a:bodyPr/>
                    <a:lstStyle/>
                    <a:p>
                      <a:pPr algn="ctr"/>
                      <a:endParaRPr lang="en-US" sz="24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2400" dirty="0" err="1" smtClean="0">
                          <a:solidFill>
                            <a:schemeClr val="tx1"/>
                          </a:solidFill>
                        </a:rPr>
                        <a:t>Itimallıǵı</a:t>
                      </a: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400" dirty="0" err="1" smtClean="0">
                          <a:solidFill>
                            <a:schemeClr val="tx1"/>
                          </a:solidFill>
                        </a:rPr>
                        <a:t>úlken</a:t>
                      </a: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400" dirty="0" err="1" smtClean="0">
                          <a:solidFill>
                            <a:schemeClr val="tx1"/>
                          </a:solidFill>
                        </a:rPr>
                        <a:t>bolǵan</a:t>
                      </a: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400" dirty="0" err="1" smtClean="0">
                          <a:solidFill>
                            <a:schemeClr val="tx1"/>
                          </a:solidFill>
                        </a:rPr>
                        <a:t>tezlik</a:t>
                      </a: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2400" dirty="0" err="1" smtClean="0">
                          <a:solidFill>
                            <a:schemeClr val="tx1"/>
                          </a:solidFill>
                        </a:rPr>
                        <a:t>Ortasha</a:t>
                      </a: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400" dirty="0" err="1" smtClean="0">
                          <a:solidFill>
                            <a:schemeClr val="tx1"/>
                          </a:solidFill>
                        </a:rPr>
                        <a:t>tezlik</a:t>
                      </a: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2400" dirty="0" err="1" smtClean="0">
                          <a:solidFill>
                            <a:schemeClr val="tx1"/>
                          </a:solidFill>
                        </a:rPr>
                        <a:t>Ortasha</a:t>
                      </a: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400" dirty="0" err="1" smtClean="0">
                          <a:solidFill>
                            <a:schemeClr val="tx1"/>
                          </a:solidFill>
                        </a:rPr>
                        <a:t>kvadratlıq</a:t>
                      </a: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400" dirty="0" err="1" smtClean="0">
                          <a:solidFill>
                            <a:schemeClr val="tx1"/>
                          </a:solidFill>
                        </a:rPr>
                        <a:t>tezlik</a:t>
                      </a: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89109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89109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29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29025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583556833"/>
              </p:ext>
            </p:extLst>
          </p:nvPr>
        </p:nvGraphicFramePr>
        <p:xfrm>
          <a:off x="877888" y="3157538"/>
          <a:ext cx="1938337" cy="1085850"/>
        </p:xfrm>
        <a:graphic>
          <a:graphicData uri="http://schemas.openxmlformats.org/presentationml/2006/ole">
            <p:oleObj spid="_x0000_s170934" name="Equation" r:id="rId4" imgW="825500" imgH="469900" progId="">
              <p:embed/>
            </p:oleObj>
          </a:graphicData>
        </a:graphic>
      </p:graphicFrame>
      <p:sp>
        <p:nvSpPr>
          <p:cNvPr id="1290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2902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962448823"/>
              </p:ext>
            </p:extLst>
          </p:nvPr>
        </p:nvGraphicFramePr>
        <p:xfrm>
          <a:off x="3251200" y="3291694"/>
          <a:ext cx="2576038" cy="814388"/>
        </p:xfrm>
        <a:graphic>
          <a:graphicData uri="http://schemas.openxmlformats.org/presentationml/2006/ole">
            <p:oleObj spid="_x0000_s170935" name="Equation" r:id="rId5" imgW="1473200" imgH="469900" progId="">
              <p:embed/>
            </p:oleObj>
          </a:graphicData>
        </a:graphic>
      </p:graphicFrame>
      <p:sp>
        <p:nvSpPr>
          <p:cNvPr id="12903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290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593008975"/>
              </p:ext>
            </p:extLst>
          </p:nvPr>
        </p:nvGraphicFramePr>
        <p:xfrm>
          <a:off x="5964238" y="3338513"/>
          <a:ext cx="2757487" cy="814387"/>
        </p:xfrm>
        <a:graphic>
          <a:graphicData uri="http://schemas.openxmlformats.org/presentationml/2006/ole">
            <p:oleObj spid="_x0000_s170936" name="Equation" r:id="rId6" imgW="1574800" imgH="469900" progId="">
              <p:embed/>
            </p:oleObj>
          </a:graphicData>
        </a:graphic>
      </p:graphicFrame>
      <p:graphicFrame>
        <p:nvGraphicFramePr>
          <p:cNvPr id="12903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465046331"/>
              </p:ext>
            </p:extLst>
          </p:nvPr>
        </p:nvGraphicFramePr>
        <p:xfrm>
          <a:off x="922338" y="4862513"/>
          <a:ext cx="1849437" cy="1116012"/>
        </p:xfrm>
        <a:graphic>
          <a:graphicData uri="http://schemas.openxmlformats.org/presentationml/2006/ole">
            <p:oleObj spid="_x0000_s170937" name="Equation" r:id="rId7" imgW="787058" imgH="482391" progId="">
              <p:embed/>
            </p:oleObj>
          </a:graphicData>
        </a:graphic>
      </p:graphicFrame>
      <p:graphicFrame>
        <p:nvGraphicFramePr>
          <p:cNvPr id="12903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998757610"/>
              </p:ext>
            </p:extLst>
          </p:nvPr>
        </p:nvGraphicFramePr>
        <p:xfrm>
          <a:off x="3320943" y="5036123"/>
          <a:ext cx="2587794" cy="847152"/>
        </p:xfrm>
        <a:graphic>
          <a:graphicData uri="http://schemas.openxmlformats.org/presentationml/2006/ole">
            <p:oleObj spid="_x0000_s170938" name="Equation" r:id="rId8" imgW="1459866" imgH="482391" progId="">
              <p:embed/>
            </p:oleObj>
          </a:graphicData>
        </a:graphic>
      </p:graphicFrame>
      <p:graphicFrame>
        <p:nvGraphicFramePr>
          <p:cNvPr id="12903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405722144"/>
              </p:ext>
            </p:extLst>
          </p:nvPr>
        </p:nvGraphicFramePr>
        <p:xfrm>
          <a:off x="5986463" y="5046663"/>
          <a:ext cx="2713037" cy="836612"/>
        </p:xfrm>
        <a:graphic>
          <a:graphicData uri="http://schemas.openxmlformats.org/presentationml/2006/ole">
            <p:oleObj spid="_x0000_s170939" name="Equation" r:id="rId9" imgW="1548728" imgH="482391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12627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кругленный прямоугольник 5"/>
          <p:cNvSpPr/>
          <p:nvPr/>
        </p:nvSpPr>
        <p:spPr>
          <a:xfrm>
            <a:off x="1601604" y="2078820"/>
            <a:ext cx="5956500" cy="1440192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228577" y="728640"/>
            <a:ext cx="8483976" cy="83099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Ideal </a:t>
            </a:r>
            <a:r>
              <a:rPr lang="en-US" sz="2400" b="1" dirty="0" err="1" smtClean="0"/>
              <a:t>gazdıń</a:t>
            </a:r>
            <a:r>
              <a:rPr lang="en-US" sz="2400" b="1" dirty="0" smtClean="0"/>
              <a:t> </a:t>
            </a:r>
            <a:r>
              <a:rPr lang="en-US" sz="2400" b="1" err="1" smtClean="0"/>
              <a:t>bir</a:t>
            </a:r>
            <a:r>
              <a:rPr lang="en-US" sz="2400" b="1" smtClean="0"/>
              <a:t> molekulası </a:t>
            </a:r>
            <a:r>
              <a:rPr lang="en-US" sz="2400" b="1" dirty="0" err="1" smtClean="0"/>
              <a:t>ilgerilemeli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háreketiniń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ortasha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kinetikalıq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energiyası</a:t>
            </a:r>
            <a:r>
              <a:rPr lang="en-US" sz="2400" b="1" dirty="0" smtClean="0"/>
              <a:t>:</a:t>
            </a:r>
            <a:endParaRPr lang="ru-RU" sz="2400" dirty="0"/>
          </a:p>
        </p:txBody>
      </p:sp>
      <p:sp>
        <p:nvSpPr>
          <p:cNvPr id="16384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63841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785430857"/>
              </p:ext>
            </p:extLst>
          </p:nvPr>
        </p:nvGraphicFramePr>
        <p:xfrm>
          <a:off x="1820195" y="2210744"/>
          <a:ext cx="5503609" cy="1176344"/>
        </p:xfrm>
        <a:graphic>
          <a:graphicData uri="http://schemas.openxmlformats.org/presentationml/2006/ole">
            <p:oleObj spid="_x0000_s171168" name="Equation" r:id="rId4" imgW="1993900" imgH="419100" progId="">
              <p:embed/>
            </p:oleObj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11471" y="4329120"/>
            <a:ext cx="7831045" cy="120032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err="1" smtClean="0"/>
              <a:t>Temperaturanıń</a:t>
            </a:r>
            <a:r>
              <a:rPr lang="en-US" sz="2400" b="1" smtClean="0"/>
              <a:t> molekulyar </a:t>
            </a:r>
            <a:r>
              <a:rPr lang="en-US" sz="2400" b="1" dirty="0" smtClean="0"/>
              <a:t>– </a:t>
            </a:r>
            <a:r>
              <a:rPr lang="en-US" sz="2400" b="1" dirty="0" err="1" smtClean="0"/>
              <a:t>kinetikalıq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talqılanıwı</a:t>
            </a:r>
            <a:r>
              <a:rPr lang="en-US" sz="2400" b="1" dirty="0" smtClean="0"/>
              <a:t>:</a:t>
            </a:r>
            <a:endParaRPr lang="ru-RU" sz="2400" dirty="0" smtClean="0"/>
          </a:p>
          <a:p>
            <a:pPr algn="ctr"/>
            <a:r>
              <a:rPr lang="en-US" sz="2400" b="1" dirty="0" err="1" smtClean="0"/>
              <a:t>Termodinamikalıq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temperatura</a:t>
            </a:r>
            <a:r>
              <a:rPr lang="en-US" sz="2400" b="1" dirty="0" smtClean="0"/>
              <a:t> – </a:t>
            </a:r>
            <a:r>
              <a:rPr lang="en-US" sz="2400" b="1" err="1" smtClean="0"/>
              <a:t>gaz</a:t>
            </a:r>
            <a:r>
              <a:rPr lang="en-US" sz="2400" b="1" smtClean="0"/>
              <a:t> molekulası </a:t>
            </a:r>
            <a:r>
              <a:rPr lang="en-US" sz="2400" b="1" dirty="0" err="1" smtClean="0"/>
              <a:t>ilgerilemeli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háreketi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ortasha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kinetikalıq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energiyasınıń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ólshemi</a:t>
            </a:r>
            <a:r>
              <a:rPr lang="en-US" sz="2400" b="1" dirty="0" smtClean="0"/>
              <a:t>. 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xmlns="" val="150172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4038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3600" b="1" dirty="0" err="1" smtClean="0">
                <a:solidFill>
                  <a:schemeClr val="tx1"/>
                </a:solidFill>
              </a:rPr>
              <a:t>Lekciya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rejesi</a:t>
            </a:r>
            <a:endParaRPr lang="ru-RU" sz="3600" b="1" dirty="0">
              <a:solidFill>
                <a:schemeClr val="tx1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088688"/>
            <a:ext cx="8229600" cy="5526432"/>
          </a:xfrm>
        </p:spPr>
        <p:txBody>
          <a:bodyPr>
            <a:normAutofit/>
          </a:bodyPr>
          <a:lstStyle/>
          <a:p>
            <a:pPr algn="just"/>
            <a:endParaRPr lang="uz-Cyrl-UZ" sz="2400" b="1" dirty="0" smtClean="0"/>
          </a:p>
          <a:p>
            <a:pPr algn="just"/>
            <a:r>
              <a:rPr lang="en-US" sz="2400" b="1" dirty="0" err="1" smtClean="0"/>
              <a:t>Sistemanıń</a:t>
            </a:r>
            <a:r>
              <a:rPr lang="uz-Cyrl-UZ" sz="2400" b="1" dirty="0" smtClean="0"/>
              <a:t> m</a:t>
            </a:r>
            <a:r>
              <a:rPr lang="en-US" sz="2400" b="1" dirty="0" err="1" smtClean="0"/>
              <a:t>ikroskopik</a:t>
            </a:r>
            <a:r>
              <a:rPr lang="uz-Cyrl-UZ" sz="2400" b="1" dirty="0" smtClean="0"/>
              <a:t> </a:t>
            </a:r>
            <a:r>
              <a:rPr lang="en-US" sz="2400" b="1" dirty="0" err="1" smtClean="0"/>
              <a:t>qásiyetlerin</a:t>
            </a:r>
            <a:r>
              <a:rPr lang="uz-Cyrl-UZ" sz="2400" b="1" dirty="0" smtClean="0"/>
              <a:t> </a:t>
            </a:r>
            <a:r>
              <a:rPr lang="en-US" sz="2400" b="1" dirty="0" err="1" smtClean="0"/>
              <a:t>úyreniwde</a:t>
            </a:r>
            <a:r>
              <a:rPr lang="uz-Cyrl-UZ" sz="2400" b="1" dirty="0" smtClean="0"/>
              <a:t> statist</a:t>
            </a:r>
            <a:r>
              <a:rPr lang="en-US" sz="2400" b="1" dirty="0" err="1" smtClean="0"/>
              <a:t>ikalıq</a:t>
            </a:r>
            <a:r>
              <a:rPr lang="uz-Cyrl-UZ" sz="2400" b="1" dirty="0" smtClean="0"/>
              <a:t> </a:t>
            </a:r>
            <a:r>
              <a:rPr lang="en-US" sz="2400" b="1" dirty="0" err="1" smtClean="0"/>
              <a:t>hám</a:t>
            </a:r>
            <a:r>
              <a:rPr lang="uz-Cyrl-UZ" sz="2400" b="1" dirty="0" smtClean="0"/>
              <a:t> termodin</a:t>
            </a:r>
            <a:r>
              <a:rPr lang="en-US" sz="2400" b="1" dirty="0" err="1" smtClean="0"/>
              <a:t>amikalıq</a:t>
            </a:r>
            <a:r>
              <a:rPr lang="uz-Cyrl-UZ" sz="2400" b="1" dirty="0" smtClean="0"/>
              <a:t> </a:t>
            </a:r>
            <a:r>
              <a:rPr lang="en-US" sz="2400" b="1" dirty="0" err="1" smtClean="0"/>
              <a:t>usı</a:t>
            </a:r>
            <a:r>
              <a:rPr lang="uz-Cyrl-UZ" sz="2400" b="1" dirty="0" smtClean="0"/>
              <a:t>llar</a:t>
            </a:r>
            <a:r>
              <a:rPr lang="uz-Cyrl-UZ" sz="2400" b="1" dirty="0"/>
              <a:t>. </a:t>
            </a:r>
            <a:endParaRPr lang="en-US" sz="2400" b="1" dirty="0" smtClean="0"/>
          </a:p>
          <a:p>
            <a:pPr algn="just"/>
            <a:r>
              <a:rPr lang="uz-Cyrl-UZ" sz="2400" b="1" dirty="0" smtClean="0"/>
              <a:t>Ideal </a:t>
            </a:r>
            <a:r>
              <a:rPr lang="en-US" sz="2400" b="1" dirty="0" err="1" smtClean="0"/>
              <a:t>gaz</a:t>
            </a:r>
            <a:r>
              <a:rPr lang="uz-Cyrl-UZ" sz="2400" b="1" dirty="0" smtClean="0"/>
              <a:t> </a:t>
            </a:r>
            <a:r>
              <a:rPr lang="en-US" sz="2400" b="1" dirty="0" err="1" smtClean="0"/>
              <a:t>nızamları</a:t>
            </a:r>
            <a:r>
              <a:rPr lang="uz-Cyrl-UZ" sz="2400" b="1" dirty="0" smtClean="0"/>
              <a:t>.</a:t>
            </a:r>
            <a:endParaRPr lang="en-US" sz="2400" b="1" dirty="0" smtClean="0"/>
          </a:p>
          <a:p>
            <a:pPr algn="just"/>
            <a:r>
              <a:rPr lang="uz-Cyrl-UZ" sz="2400" b="1" dirty="0" smtClean="0"/>
              <a:t>Ideal </a:t>
            </a:r>
            <a:r>
              <a:rPr lang="en-US" sz="2400" b="1" dirty="0" err="1" smtClean="0"/>
              <a:t>gazdıń</a:t>
            </a:r>
            <a:r>
              <a:rPr lang="uz-Cyrl-UZ" sz="2400" b="1" dirty="0" smtClean="0"/>
              <a:t> </a:t>
            </a:r>
            <a:r>
              <a:rPr lang="en-US" sz="2400" b="1" dirty="0" err="1" smtClean="0"/>
              <a:t>hal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teńleme</a:t>
            </a:r>
            <a:r>
              <a:rPr lang="uz-Cyrl-UZ" sz="2400" b="1" dirty="0" smtClean="0"/>
              <a:t>si</a:t>
            </a:r>
            <a:r>
              <a:rPr lang="uz-Cyrl-UZ" sz="2400" b="1"/>
              <a:t>. </a:t>
            </a:r>
            <a:r>
              <a:rPr lang="uz-Cyrl-UZ" sz="2400" b="1" smtClean="0"/>
              <a:t>Molekulyar </a:t>
            </a:r>
            <a:r>
              <a:rPr lang="uz-Cyrl-UZ" sz="2400" b="1" dirty="0" smtClean="0"/>
              <a:t>kinet</a:t>
            </a:r>
            <a:r>
              <a:rPr lang="en-US" sz="2400" b="1" dirty="0" err="1" smtClean="0"/>
              <a:t>ikalıq</a:t>
            </a:r>
            <a:r>
              <a:rPr lang="uz-Cyrl-UZ" sz="2400" b="1" dirty="0" smtClean="0"/>
              <a:t> </a:t>
            </a:r>
            <a:r>
              <a:rPr lang="en-US" sz="2400" b="1" dirty="0" err="1" smtClean="0"/>
              <a:t>teoriyanıń</a:t>
            </a:r>
            <a:r>
              <a:rPr lang="uz-Cyrl-UZ" sz="2400" b="1" dirty="0" smtClean="0"/>
              <a:t> </a:t>
            </a:r>
            <a:r>
              <a:rPr lang="en-US" sz="2400" b="1" dirty="0" err="1" smtClean="0"/>
              <a:t>tiykarǵı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teńleme</a:t>
            </a:r>
            <a:r>
              <a:rPr lang="uz-Cyrl-UZ" sz="2400" b="1" dirty="0" smtClean="0"/>
              <a:t>si.</a:t>
            </a:r>
            <a:r>
              <a:rPr lang="en-US" sz="2400" b="1" dirty="0"/>
              <a:t> </a:t>
            </a:r>
            <a:endParaRPr lang="en-US" sz="2400" b="1" dirty="0" smtClean="0"/>
          </a:p>
          <a:p>
            <a:pPr algn="just"/>
            <a:r>
              <a:rPr lang="en-US" sz="2400" b="1" dirty="0" err="1" smtClean="0"/>
              <a:t>Erkinlik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dárejeleri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boyınsha</a:t>
            </a:r>
            <a:r>
              <a:rPr lang="en-US" sz="2400" b="1" dirty="0" smtClean="0"/>
              <a:t> </a:t>
            </a:r>
            <a:r>
              <a:rPr lang="en-US" sz="2400" b="1" dirty="0" err="1"/>
              <a:t>energiya</a:t>
            </a:r>
            <a:r>
              <a:rPr lang="en-US" sz="2400" b="1" dirty="0"/>
              <a:t> </a:t>
            </a:r>
            <a:r>
              <a:rPr lang="en-US" sz="2400" b="1" dirty="0" err="1" smtClean="0"/>
              <a:t>bólistiriliwi</a:t>
            </a:r>
            <a:r>
              <a:rPr lang="en-US" sz="2400" b="1" dirty="0"/>
              <a:t>. </a:t>
            </a:r>
            <a:r>
              <a:rPr lang="uz-Cyrl-UZ" sz="2400" b="1" dirty="0" smtClean="0"/>
              <a:t> </a:t>
            </a:r>
            <a:endParaRPr lang="en-US" sz="2400" b="1" dirty="0" smtClean="0"/>
          </a:p>
          <a:p>
            <a:pPr algn="just"/>
            <a:r>
              <a:rPr lang="uz-Cyrl-UZ" sz="2400" b="1" dirty="0" smtClean="0"/>
              <a:t>Ideal </a:t>
            </a:r>
            <a:r>
              <a:rPr lang="en-US" sz="2400" b="1" err="1" smtClean="0"/>
              <a:t>gaz</a:t>
            </a:r>
            <a:r>
              <a:rPr lang="uz-Cyrl-UZ" sz="2400" b="1" smtClean="0"/>
              <a:t> molekulal</a:t>
            </a:r>
            <a:r>
              <a:rPr lang="en-US" sz="2400" b="1" dirty="0" err="1" smtClean="0"/>
              <a:t>arınıń</a:t>
            </a:r>
            <a:r>
              <a:rPr lang="uz-Cyrl-UZ" sz="2400" b="1" dirty="0" smtClean="0"/>
              <a:t> te</a:t>
            </a:r>
            <a:r>
              <a:rPr lang="en-US" sz="2400" b="1" dirty="0" err="1" smtClean="0"/>
              <a:t>zlik</a:t>
            </a:r>
            <a:r>
              <a:rPr lang="uz-Cyrl-UZ" sz="2400" b="1" dirty="0" smtClean="0"/>
              <a:t> </a:t>
            </a:r>
            <a:r>
              <a:rPr lang="en-US" sz="2400" b="1" dirty="0" err="1" smtClean="0"/>
              <a:t>hám</a:t>
            </a:r>
            <a:r>
              <a:rPr lang="uz-Cyrl-UZ" sz="2400" b="1" dirty="0" smtClean="0"/>
              <a:t> </a:t>
            </a:r>
            <a:r>
              <a:rPr lang="uz-Cyrl-UZ" sz="2400" b="1" dirty="0"/>
              <a:t>energiya </a:t>
            </a:r>
            <a:r>
              <a:rPr lang="uz-Cyrl-UZ" sz="2400" b="1" dirty="0" smtClean="0"/>
              <a:t>bo</a:t>
            </a:r>
            <a:r>
              <a:rPr lang="en-US" sz="2400" b="1" dirty="0" err="1" smtClean="0"/>
              <a:t>yıns</a:t>
            </a:r>
            <a:r>
              <a:rPr lang="uz-Cyrl-UZ" sz="2400" b="1" dirty="0" smtClean="0"/>
              <a:t>ha </a:t>
            </a:r>
            <a:r>
              <a:rPr lang="en-US" sz="2400" b="1" dirty="0" err="1" smtClean="0"/>
              <a:t>bólistiriliw</a:t>
            </a:r>
            <a:r>
              <a:rPr lang="uz-Cyrl-UZ" sz="2400" b="1" dirty="0" smtClean="0"/>
              <a:t>i</a:t>
            </a:r>
            <a:r>
              <a:rPr lang="uz-Cyrl-UZ" sz="2400" b="1" dirty="0"/>
              <a:t>. </a:t>
            </a:r>
            <a:endParaRPr lang="en-US" sz="2400" b="1" dirty="0" smtClean="0"/>
          </a:p>
          <a:p>
            <a:pPr algn="just"/>
            <a:r>
              <a:rPr lang="uz-Cyrl-UZ" sz="2400" b="1" dirty="0" smtClean="0"/>
              <a:t>Poten</a:t>
            </a:r>
            <a:r>
              <a:rPr lang="en-US" sz="2400" b="1" dirty="0" err="1" smtClean="0"/>
              <a:t>cia</a:t>
            </a:r>
            <a:r>
              <a:rPr lang="uz-Cyrl-UZ" sz="2400" b="1" dirty="0" smtClean="0"/>
              <a:t>l k</a:t>
            </a:r>
            <a:r>
              <a:rPr lang="en-US" sz="2400" b="1" dirty="0" err="1" smtClean="0"/>
              <a:t>úshle</a:t>
            </a:r>
            <a:r>
              <a:rPr lang="uz-Cyrl-UZ" sz="2400" b="1" dirty="0" smtClean="0"/>
              <a:t>r t</a:t>
            </a:r>
            <a:r>
              <a:rPr lang="en-US" sz="2400" b="1" dirty="0" err="1" smtClean="0"/>
              <a:t>ásirinde</a:t>
            </a:r>
            <a:r>
              <a:rPr lang="uz-Cyrl-UZ" sz="2400" b="1" dirty="0" smtClean="0"/>
              <a:t> </a:t>
            </a:r>
            <a:r>
              <a:rPr lang="uz-Cyrl-UZ" sz="2400" b="1" dirty="0"/>
              <a:t>ideal </a:t>
            </a:r>
            <a:r>
              <a:rPr lang="en-US" sz="2400" b="1" err="1" smtClean="0"/>
              <a:t>gaz</a:t>
            </a:r>
            <a:r>
              <a:rPr lang="uz-Cyrl-UZ" sz="2400" b="1" smtClean="0"/>
              <a:t> molekulal</a:t>
            </a:r>
            <a:r>
              <a:rPr lang="en-US" sz="2400" b="1" dirty="0" err="1" smtClean="0"/>
              <a:t>arınıń</a:t>
            </a:r>
            <a:r>
              <a:rPr lang="uz-Cyrl-UZ" sz="2400" b="1" dirty="0" smtClean="0"/>
              <a:t> </a:t>
            </a:r>
            <a:r>
              <a:rPr lang="en-US" sz="2400" b="1" dirty="0" err="1" smtClean="0"/>
              <a:t>bólistiriliw</a:t>
            </a:r>
            <a:r>
              <a:rPr lang="uz-Cyrl-UZ" sz="2400" b="1" dirty="0" smtClean="0"/>
              <a:t>i</a:t>
            </a:r>
            <a:r>
              <a:rPr lang="uz-Cyrl-UZ" sz="2400" b="1" dirty="0"/>
              <a:t>. </a:t>
            </a:r>
            <a:r>
              <a:rPr lang="en-US" sz="2400" b="1" dirty="0" smtClean="0"/>
              <a:t>                    </a:t>
            </a:r>
          </a:p>
          <a:p>
            <a:pPr algn="just"/>
            <a:r>
              <a:rPr lang="en-US" sz="2400" b="1" err="1" smtClean="0"/>
              <a:t>Gaz</a:t>
            </a:r>
            <a:r>
              <a:rPr lang="uz-Cyrl-UZ" sz="2400" b="1" smtClean="0"/>
              <a:t> molekula</a:t>
            </a:r>
            <a:r>
              <a:rPr lang="en-US" sz="2400" b="1" dirty="0" err="1" smtClean="0"/>
              <a:t>larınıń</a:t>
            </a:r>
            <a:r>
              <a:rPr lang="uz-Cyrl-UZ" sz="2400" b="1" dirty="0" smtClean="0"/>
              <a:t> o</a:t>
            </a:r>
            <a:r>
              <a:rPr lang="en-US" sz="2400" b="1" dirty="0" err="1" smtClean="0"/>
              <a:t>rtas</a:t>
            </a:r>
            <a:r>
              <a:rPr lang="uz-Cyrl-UZ" sz="2400" b="1" dirty="0" smtClean="0"/>
              <a:t>ha </a:t>
            </a:r>
            <a:r>
              <a:rPr lang="en-US" sz="2400" b="1" dirty="0" err="1" smtClean="0"/>
              <a:t>soqlıǵısıw</a:t>
            </a:r>
            <a:r>
              <a:rPr lang="uz-Cyrl-UZ" sz="2400" b="1" dirty="0" smtClean="0"/>
              <a:t>lar s</a:t>
            </a:r>
            <a:r>
              <a:rPr lang="en-US" sz="2400" b="1" dirty="0" err="1" smtClean="0"/>
              <a:t>anı</a:t>
            </a:r>
            <a:r>
              <a:rPr lang="uz-Cyrl-UZ" sz="2400" b="1" dirty="0" smtClean="0"/>
              <a:t> </a:t>
            </a:r>
            <a:r>
              <a:rPr lang="en-US" sz="2400" b="1" dirty="0" err="1" smtClean="0"/>
              <a:t>hám</a:t>
            </a:r>
            <a:r>
              <a:rPr lang="uz-Cyrl-UZ" sz="2400" b="1" dirty="0" smtClean="0"/>
              <a:t> o</a:t>
            </a:r>
            <a:r>
              <a:rPr lang="en-US" sz="2400" b="1" dirty="0" err="1" smtClean="0"/>
              <a:t>rtas</a:t>
            </a:r>
            <a:r>
              <a:rPr lang="uz-Cyrl-UZ" sz="2400" b="1" dirty="0" smtClean="0"/>
              <a:t>ha </a:t>
            </a:r>
            <a:r>
              <a:rPr lang="en-US" sz="2400" b="1" dirty="0" err="1" smtClean="0"/>
              <a:t>juwırıw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jolı</a:t>
            </a:r>
            <a:r>
              <a:rPr lang="en-US" sz="2400" b="1" dirty="0" smtClean="0"/>
              <a:t>.</a:t>
            </a:r>
            <a:endParaRPr lang="ru-RU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80944"/>
            <a:ext cx="8229600" cy="1097756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3200" b="1" dirty="0" err="1" smtClean="0">
                <a:solidFill>
                  <a:schemeClr val="tx1"/>
                </a:solidFill>
              </a:rPr>
              <a:t>Maksvell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bólistiriliwi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nızamın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tájiriybede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tekseriw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  <p:controls>
      <p:control spid="159810" name="ShockwaveFlash1" r:id="rId2" imgW="6914286" imgH="4949762"/>
    </p:controls>
    <p:extLst>
      <p:ext uri="{BB962C8B-B14F-4D97-AF65-F5344CB8AC3E}">
        <p14:creationId xmlns:p14="http://schemas.microsoft.com/office/powerpoint/2010/main" xmlns="" val="264635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 descr="D:\Oksana\МКЛ_11\ЛЕКЦИЯ 32\{5CED05C0-6F6B-4473-97E8-A0463C5CAC8A}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1016" y="442896"/>
            <a:ext cx="7761309" cy="5820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00712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38088" y="171432"/>
            <a:ext cx="8777336" cy="108585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 smtClean="0">
                <a:solidFill>
                  <a:schemeClr val="tx1"/>
                </a:solidFill>
              </a:rPr>
              <a:t>0°С </a:t>
            </a:r>
            <a:r>
              <a:rPr lang="en-US" sz="3200" b="1" dirty="0" err="1" smtClean="0">
                <a:solidFill>
                  <a:schemeClr val="tx1"/>
                </a:solidFill>
              </a:rPr>
              <a:t>temperaturada</a:t>
            </a:r>
            <a:r>
              <a:rPr lang="ru-RU" sz="3200" b="1" dirty="0" smtClean="0">
                <a:solidFill>
                  <a:schemeClr val="tx1"/>
                </a:solidFill>
              </a:rPr>
              <a:t> а</a:t>
            </a:r>
            <a:r>
              <a:rPr lang="en-US" sz="3200" b="1" dirty="0" err="1" smtClean="0">
                <a:solidFill>
                  <a:schemeClr val="tx1"/>
                </a:solidFill>
              </a:rPr>
              <a:t>yırım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err="1" smtClean="0">
                <a:solidFill>
                  <a:schemeClr val="tx1"/>
                </a:solidFill>
              </a:rPr>
              <a:t>gaz</a:t>
            </a:r>
            <a:r>
              <a:rPr lang="en-US" sz="3200" b="1" smtClean="0">
                <a:solidFill>
                  <a:schemeClr val="tx1"/>
                </a:solidFill>
              </a:rPr>
              <a:t> molekulalarınıń</a:t>
            </a:r>
            <a:r>
              <a:rPr lang="ru-RU" sz="3200" b="1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tezligi</a:t>
            </a:r>
            <a:endParaRPr lang="ru-RU" dirty="0">
              <a:solidFill>
                <a:schemeClr val="tx1"/>
              </a:solidFill>
            </a:endParaRP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56582266"/>
              </p:ext>
            </p:extLst>
          </p:nvPr>
        </p:nvGraphicFramePr>
        <p:xfrm>
          <a:off x="701484" y="1592890"/>
          <a:ext cx="7831044" cy="48965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552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1552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9127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 smtClean="0">
                          <a:solidFill>
                            <a:schemeClr val="tx1"/>
                          </a:solidFill>
                        </a:rPr>
                        <a:t>Gaz</a:t>
                      </a:r>
                      <a:endParaRPr lang="ru-RU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m/s</a:t>
                      </a:r>
                      <a:endParaRPr lang="ru-RU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087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Uglegkisl</a:t>
                      </a:r>
                      <a:r>
                        <a:rPr lang="en-US" sz="2400" b="1" dirty="0" err="1" smtClean="0">
                          <a:solidFill>
                            <a:schemeClr val="tx1"/>
                          </a:solidFill>
                        </a:rPr>
                        <a:t>ıy</a:t>
                      </a:r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400" b="1" dirty="0" err="1" smtClean="0"/>
                        <a:t>gaz</a:t>
                      </a:r>
                      <a:r>
                        <a:rPr lang="uz-Cyrl-UZ" sz="2400" b="1" dirty="0" smtClean="0"/>
                        <a:t>  (СО2)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z-Cyrl-UZ" sz="2400" b="1" smtClean="0"/>
                        <a:t>360 </a:t>
                      </a:r>
                      <a:endParaRPr lang="ru-RU" sz="2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087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Kislorod</a:t>
                      </a:r>
                      <a:r>
                        <a:rPr lang="uz-Cyrl-UZ" sz="2400" b="1" dirty="0" smtClean="0"/>
                        <a:t> 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z-Cyrl-UZ" sz="2400" b="1" smtClean="0"/>
                        <a:t>425</a:t>
                      </a:r>
                      <a:endParaRPr lang="ru-RU" sz="2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0087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Azot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z-Cyrl-UZ" sz="2400" b="1" smtClean="0"/>
                        <a:t>450</a:t>
                      </a:r>
                      <a:endParaRPr lang="ru-RU" sz="2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0087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Suw</a:t>
                      </a:r>
                      <a:r>
                        <a:rPr lang="en-US" sz="2400" b="1" dirty="0" smtClean="0"/>
                        <a:t> </a:t>
                      </a:r>
                      <a:r>
                        <a:rPr lang="en-US" sz="2400" b="1" dirty="0" err="1" smtClean="0"/>
                        <a:t>puw</a:t>
                      </a:r>
                      <a:r>
                        <a:rPr lang="en-US" sz="2400" b="1" dirty="0" err="1" smtClean="0">
                          <a:solidFill>
                            <a:schemeClr val="tx1"/>
                          </a:solidFill>
                        </a:rPr>
                        <a:t>ı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z-Cyrl-UZ" sz="2400" b="1" smtClean="0"/>
                        <a:t>570</a:t>
                      </a:r>
                      <a:endParaRPr lang="ru-RU" sz="2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0087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Geliy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z-Cyrl-UZ" sz="2400" b="1" smtClean="0"/>
                        <a:t>1200</a:t>
                      </a:r>
                      <a:endParaRPr lang="ru-RU" sz="2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0087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Vodorod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z-Cyrl-UZ" sz="2400" b="1" dirty="0" smtClean="0"/>
                        <a:t>1700</a:t>
                      </a:r>
                      <a:endParaRPr lang="ru-RU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31225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21460" y="278580"/>
            <a:ext cx="8458224" cy="6151280"/>
          </a:xfr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ctr" defTabSz="757238">
              <a:buNone/>
            </a:pPr>
            <a:endParaRPr lang="en-US" b="1" dirty="0" smtClean="0"/>
          </a:p>
          <a:p>
            <a:pPr marL="0" indent="0" algn="ctr" defTabSz="757238">
              <a:buNone/>
            </a:pPr>
            <a:r>
              <a:rPr lang="en-US" sz="3200" b="1" dirty="0" err="1" smtClean="0"/>
              <a:t>Potencial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kúshler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tásirinde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gaz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molekulalarınıń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bólistiriliwi</a:t>
            </a:r>
            <a:endParaRPr lang="en-US" sz="3200" b="1" dirty="0" smtClean="0"/>
          </a:p>
          <a:p>
            <a:pPr marL="0" indent="0" algn="ctr" defTabSz="757238">
              <a:buNone/>
            </a:pPr>
            <a:endParaRPr lang="en-US" sz="3200" b="1" dirty="0" smtClean="0"/>
          </a:p>
          <a:p>
            <a:pPr marL="0" indent="0" algn="just" defTabSz="757238">
              <a:buNone/>
            </a:pPr>
            <a:r>
              <a:rPr lang="en-US" sz="2400" b="1" dirty="0" smtClean="0"/>
              <a:t>	</a:t>
            </a:r>
            <a:r>
              <a:rPr lang="en-US" sz="2400" b="1" dirty="0" err="1" smtClean="0"/>
              <a:t>Sırtqı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maydanlar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joqlıǵında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ıdıs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kólemi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boyınsha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gaz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bir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tegis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bólistiriledi</a:t>
            </a:r>
            <a:r>
              <a:rPr lang="en-US" sz="2400" b="1" dirty="0" smtClean="0"/>
              <a:t>: </a:t>
            </a:r>
            <a:r>
              <a:rPr lang="en-US" sz="2400" b="1" dirty="0" err="1" smtClean="0"/>
              <a:t>ıdıs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ishindegi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qálegen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makroskopik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kólemlerde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ortasha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birdey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muǵdarda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molekulalar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boladı</a:t>
            </a:r>
            <a:r>
              <a:rPr lang="en-US" sz="2400" b="1" dirty="0" smtClean="0"/>
              <a:t>. </a:t>
            </a:r>
          </a:p>
          <a:p>
            <a:pPr marL="0" indent="0" algn="just" defTabSz="757238">
              <a:buNone/>
            </a:pPr>
            <a:r>
              <a:rPr lang="en-US" sz="2400" b="1" dirty="0" smtClean="0">
                <a:solidFill>
                  <a:srgbClr val="C00000"/>
                </a:solidFill>
              </a:rPr>
              <a:t>	</a:t>
            </a:r>
            <a:r>
              <a:rPr lang="en-US" sz="2400" b="1" dirty="0" err="1" smtClean="0">
                <a:solidFill>
                  <a:srgbClr val="C00000"/>
                </a:solidFill>
              </a:rPr>
              <a:t>Biraq</a:t>
            </a:r>
            <a:r>
              <a:rPr lang="en-US" sz="2400" b="1" dirty="0" smtClean="0">
                <a:solidFill>
                  <a:srgbClr val="C00000"/>
                </a:solidFill>
              </a:rPr>
              <a:t> </a:t>
            </a:r>
            <a:r>
              <a:rPr lang="en-US" sz="2400" b="1" dirty="0" err="1" smtClean="0">
                <a:solidFill>
                  <a:srgbClr val="C00000"/>
                </a:solidFill>
              </a:rPr>
              <a:t>molekulalarǵa</a:t>
            </a:r>
            <a:r>
              <a:rPr lang="en-US" sz="2400" b="1" dirty="0" smtClean="0">
                <a:solidFill>
                  <a:srgbClr val="C00000"/>
                </a:solidFill>
              </a:rPr>
              <a:t> </a:t>
            </a:r>
            <a:r>
              <a:rPr lang="en-US" sz="2400" b="1" dirty="0" err="1" smtClean="0">
                <a:solidFill>
                  <a:srgbClr val="C00000"/>
                </a:solidFill>
              </a:rPr>
              <a:t>awırlıq</a:t>
            </a:r>
            <a:r>
              <a:rPr lang="en-US" sz="2400" b="1" dirty="0" smtClean="0">
                <a:solidFill>
                  <a:srgbClr val="C00000"/>
                </a:solidFill>
              </a:rPr>
              <a:t> </a:t>
            </a:r>
            <a:r>
              <a:rPr lang="en-US" sz="2400" b="1" dirty="0" err="1" smtClean="0">
                <a:solidFill>
                  <a:srgbClr val="C00000"/>
                </a:solidFill>
              </a:rPr>
              <a:t>kúshi</a:t>
            </a:r>
            <a:r>
              <a:rPr lang="en-US" sz="2400" b="1" dirty="0" smtClean="0">
                <a:solidFill>
                  <a:srgbClr val="C00000"/>
                </a:solidFill>
              </a:rPr>
              <a:t> </a:t>
            </a:r>
            <a:r>
              <a:rPr lang="en-US" sz="2400" b="1" dirty="0" err="1" smtClean="0">
                <a:solidFill>
                  <a:srgbClr val="C00000"/>
                </a:solidFill>
              </a:rPr>
              <a:t>maydanı</a:t>
            </a:r>
            <a:r>
              <a:rPr lang="en-US" sz="2400" b="1" dirty="0" smtClean="0">
                <a:solidFill>
                  <a:srgbClr val="C00000"/>
                </a:solidFill>
              </a:rPr>
              <a:t> </a:t>
            </a:r>
            <a:r>
              <a:rPr lang="en-US" sz="2400" b="1" dirty="0" err="1" smtClean="0">
                <a:solidFill>
                  <a:srgbClr val="C00000"/>
                </a:solidFill>
              </a:rPr>
              <a:t>tásir</a:t>
            </a:r>
            <a:r>
              <a:rPr lang="en-US" sz="2400" b="1" dirty="0" smtClean="0">
                <a:solidFill>
                  <a:srgbClr val="C00000"/>
                </a:solidFill>
              </a:rPr>
              <a:t> </a:t>
            </a:r>
            <a:r>
              <a:rPr lang="en-US" sz="2400" b="1" dirty="0" err="1" smtClean="0">
                <a:solidFill>
                  <a:srgbClr val="C00000"/>
                </a:solidFill>
              </a:rPr>
              <a:t>etkende</a:t>
            </a:r>
            <a:r>
              <a:rPr lang="en-US" sz="2400" b="1" dirty="0" smtClean="0">
                <a:solidFill>
                  <a:srgbClr val="C00000"/>
                </a:solidFill>
              </a:rPr>
              <a:t> </a:t>
            </a:r>
            <a:r>
              <a:rPr lang="en-US" sz="2400" b="1" dirty="0" err="1" smtClean="0">
                <a:solidFill>
                  <a:srgbClr val="C00000"/>
                </a:solidFill>
              </a:rPr>
              <a:t>bólistiriliw</a:t>
            </a:r>
            <a:r>
              <a:rPr lang="en-US" sz="2400" b="1" dirty="0" smtClean="0">
                <a:solidFill>
                  <a:srgbClr val="C00000"/>
                </a:solidFill>
              </a:rPr>
              <a:t> </a:t>
            </a:r>
            <a:r>
              <a:rPr lang="en-US" sz="2400" b="1" dirty="0" err="1" smtClean="0">
                <a:solidFill>
                  <a:srgbClr val="C00000"/>
                </a:solidFill>
              </a:rPr>
              <a:t>qanday</a:t>
            </a:r>
            <a:r>
              <a:rPr lang="en-US" sz="2400" b="1" dirty="0" smtClean="0">
                <a:solidFill>
                  <a:srgbClr val="C00000"/>
                </a:solidFill>
              </a:rPr>
              <a:t> </a:t>
            </a:r>
            <a:r>
              <a:rPr lang="en-US" sz="2400" b="1" dirty="0" err="1" smtClean="0">
                <a:solidFill>
                  <a:srgbClr val="C00000"/>
                </a:solidFill>
              </a:rPr>
              <a:t>boladı</a:t>
            </a:r>
            <a:r>
              <a:rPr lang="en-US" sz="2400" b="1" dirty="0" smtClean="0">
                <a:solidFill>
                  <a:srgbClr val="C00000"/>
                </a:solidFill>
              </a:rPr>
              <a:t>? </a:t>
            </a:r>
          </a:p>
          <a:p>
            <a:pPr marL="0" indent="0" algn="just" defTabSz="757238">
              <a:buNone/>
            </a:pPr>
            <a:r>
              <a:rPr lang="en-US" sz="2400" b="1" dirty="0" smtClean="0">
                <a:solidFill>
                  <a:schemeClr val="tx1"/>
                </a:solidFill>
              </a:rPr>
              <a:t>	</a:t>
            </a:r>
            <a:r>
              <a:rPr lang="en-US" sz="2400" b="1" dirty="0" err="1" smtClean="0">
                <a:solidFill>
                  <a:schemeClr val="tx1"/>
                </a:solidFill>
              </a:rPr>
              <a:t>Qálegen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gaz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molekulaları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Jerdiń</a:t>
            </a:r>
            <a:r>
              <a:rPr lang="ru-RU" sz="2400" b="1" dirty="0" smtClean="0"/>
              <a:t>, </a:t>
            </a:r>
            <a:r>
              <a:rPr lang="en-US" sz="2400" b="1" dirty="0" err="1" smtClean="0"/>
              <a:t>tartılısıw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qásiyetine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iye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bolǵan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potencial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maydanı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tásirinde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boladı</a:t>
            </a:r>
            <a:r>
              <a:rPr lang="en-US" sz="2400" b="1" dirty="0" smtClean="0"/>
              <a:t>. </a:t>
            </a:r>
            <a:r>
              <a:rPr lang="en-US" sz="2400" b="1" dirty="0" err="1" smtClean="0"/>
              <a:t>Bir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tárepten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gravitaciyalıq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tartılısıw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ekinshi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tárepten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molekulalardıń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ıssılıq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háreketi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qazdıń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qanday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stacionar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halatqa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yaǵnıy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basımnıń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biyiklik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boyınsha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kemeyiwine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alıp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keledi</a:t>
            </a:r>
            <a:r>
              <a:rPr lang="en-US" sz="2400" b="1" dirty="0" smtClean="0"/>
              <a:t>.</a:t>
            </a:r>
            <a:r>
              <a:rPr lang="ru-RU" sz="2400" b="1" dirty="0" smtClean="0"/>
              <a:t> 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xmlns="" val="131072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Цилиндр 6"/>
          <p:cNvSpPr/>
          <p:nvPr/>
        </p:nvSpPr>
        <p:spPr>
          <a:xfrm rot="10800000">
            <a:off x="1133456" y="3938096"/>
            <a:ext cx="3348056" cy="2443176"/>
          </a:xfrm>
          <a:prstGeom prst="can">
            <a:avLst/>
          </a:prstGeom>
          <a:gradFill>
            <a:gsLst>
              <a:gs pos="0">
                <a:srgbClr val="00B0F0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71432"/>
            <a:ext cx="8229600" cy="711186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ru-RU" sz="4000" b="1" dirty="0" smtClean="0">
                <a:solidFill>
                  <a:schemeClr val="tx1"/>
                </a:solidFill>
              </a:rPr>
              <a:t/>
            </a:r>
            <a:br>
              <a:rPr lang="ru-RU" sz="4000" b="1" dirty="0" smtClean="0">
                <a:solidFill>
                  <a:schemeClr val="tx1"/>
                </a:solidFill>
              </a:rPr>
            </a:br>
            <a:r>
              <a:rPr lang="en-US" sz="4000" b="1" dirty="0" err="1" smtClean="0">
                <a:solidFill>
                  <a:schemeClr val="tx1"/>
                </a:solidFill>
              </a:rPr>
              <a:t>Barometrik</a:t>
            </a:r>
            <a:r>
              <a:rPr lang="en-US" sz="4000" b="1" dirty="0" smtClean="0">
                <a:solidFill>
                  <a:schemeClr val="tx1"/>
                </a:solidFill>
              </a:rPr>
              <a:t> </a:t>
            </a:r>
            <a:r>
              <a:rPr lang="en-US" sz="4000" b="1" dirty="0" err="1" smtClean="0">
                <a:solidFill>
                  <a:schemeClr val="tx1"/>
                </a:solidFill>
              </a:rPr>
              <a:t>ańlatpa</a:t>
            </a:r>
            <a:r>
              <a:rPr lang="en-US" sz="4000" b="1" dirty="0" smtClean="0">
                <a:solidFill>
                  <a:schemeClr val="tx1"/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/>
            </a:r>
            <a:br>
              <a:rPr lang="ru-RU" dirty="0" smtClean="0">
                <a:solidFill>
                  <a:schemeClr val="tx1"/>
                </a:solidFill>
              </a:rPr>
            </a:b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" name="Rectangle 6"/>
          <p:cNvSpPr txBox="1">
            <a:spLocks noChangeArrowheads="1"/>
          </p:cNvSpPr>
          <p:nvPr/>
        </p:nvSpPr>
        <p:spPr>
          <a:xfrm>
            <a:off x="4752977" y="3971928"/>
            <a:ext cx="4105304" cy="2714640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2000" b="1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</a:t>
            </a:r>
            <a:r>
              <a:rPr kumimoji="0" lang="uz-Cyrl-UZ" sz="20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–</a:t>
            </a:r>
            <a:r>
              <a:rPr kumimoji="0" lang="uz-Cyrl-UZ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gaz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baǵanası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ultanınıń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maydanı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endParaRPr kumimoji="0" lang="ru-RU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ru-RU" sz="20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– </a:t>
            </a:r>
            <a:r>
              <a:rPr kumimoji="0" 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gaz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baǵanası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biyikligi</a:t>
            </a:r>
            <a:r>
              <a:rPr kumimoji="0" lang="ru-RU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ru-RU" sz="20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 </a:t>
            </a:r>
            <a:r>
              <a:rPr kumimoji="0" lang="el-GR" sz="20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Δ </a:t>
            </a:r>
            <a:r>
              <a:rPr kumimoji="0" lang="en-US" sz="20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</a:t>
            </a:r>
            <a:r>
              <a:rPr kumimoji="0" lang="ru-RU" sz="20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ru-RU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– </a:t>
            </a:r>
            <a:r>
              <a:rPr kumimoji="0" 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ajratılǵan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gaz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qatlamı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qalıńlıǵı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endParaRPr kumimoji="0" lang="ru-RU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l-GR" sz="20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Δ </a:t>
            </a:r>
            <a:r>
              <a:rPr kumimoji="0" lang="en-US" sz="20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</a:t>
            </a:r>
            <a:r>
              <a:rPr kumimoji="0" lang="ru-RU" sz="2000" b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 </a:t>
            </a:r>
            <a:r>
              <a:rPr kumimoji="0" lang="en-US" sz="2000" b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qalıńlıq</a:t>
            </a:r>
            <a:r>
              <a:rPr kumimoji="0" lang="en-US" sz="2000" b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 </a:t>
            </a:r>
            <a:r>
              <a:rPr kumimoji="0" lang="en-US" sz="2000" b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shegarasına</a:t>
            </a:r>
            <a:r>
              <a:rPr kumimoji="0" lang="en-US" sz="2000" b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 </a:t>
            </a:r>
            <a:r>
              <a:rPr kumimoji="0" lang="en-US" sz="2000" b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gaz</a:t>
            </a:r>
            <a:r>
              <a:rPr kumimoji="0" lang="en-US" sz="2000" b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 </a:t>
            </a:r>
            <a:r>
              <a:rPr kumimoji="0" lang="en-US" sz="2000" b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tıǵızlıǵın</a:t>
            </a:r>
            <a:r>
              <a:rPr kumimoji="0" lang="ru-RU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  </a:t>
            </a:r>
            <a:r>
              <a:rPr kumimoji="0" lang="el-GR" sz="20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ρ</a:t>
            </a:r>
            <a:r>
              <a:rPr kumimoji="0" lang="ru-RU" sz="20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 </a:t>
            </a:r>
            <a:r>
              <a:rPr kumimoji="0" lang="ru-RU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= с</a:t>
            </a:r>
            <a:r>
              <a:rPr kumimoji="0" 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onst</a:t>
            </a:r>
            <a:r>
              <a:rPr kumimoji="0" lang="uz-Cyrl-UZ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dep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esaplaymız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. </a:t>
            </a:r>
            <a:endParaRPr kumimoji="0" lang="el-GR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Arial" charset="0"/>
            </a:endParaRPr>
          </a:p>
        </p:txBody>
      </p:sp>
      <p:sp>
        <p:nvSpPr>
          <p:cNvPr id="5" name="Цилиндр 4"/>
          <p:cNvSpPr/>
          <p:nvPr/>
        </p:nvSpPr>
        <p:spPr>
          <a:xfrm>
            <a:off x="1133456" y="3304680"/>
            <a:ext cx="3348056" cy="1266832"/>
          </a:xfrm>
          <a:prstGeom prst="can">
            <a:avLst>
              <a:gd name="adj" fmla="val 46654"/>
            </a:avLst>
          </a:prstGeom>
          <a:gradFill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16200000" scaled="0"/>
          </a:gra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Цилиндр 5"/>
          <p:cNvSpPr/>
          <p:nvPr/>
        </p:nvSpPr>
        <p:spPr>
          <a:xfrm>
            <a:off x="1133456" y="2433632"/>
            <a:ext cx="3348056" cy="1447808"/>
          </a:xfrm>
          <a:prstGeom prst="can">
            <a:avLst>
              <a:gd name="adj" fmla="val 39594"/>
            </a:avLst>
          </a:prstGeom>
          <a:gradFill>
            <a:gsLst>
              <a:gs pos="0">
                <a:srgbClr val="5E9EFF">
                  <a:alpha val="35000"/>
                </a:srgbClr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6200000" scaled="0"/>
          </a:gra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/>
          <p:cNvCxnSpPr/>
          <p:nvPr/>
        </p:nvCxnSpPr>
        <p:spPr>
          <a:xfrm rot="5400000" flipH="1" flipV="1">
            <a:off x="-946974" y="3937302"/>
            <a:ext cx="4162448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>
            <a:off x="1133456" y="6019320"/>
            <a:ext cx="3648096" cy="2857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Овал 15"/>
          <p:cNvSpPr/>
          <p:nvPr/>
        </p:nvSpPr>
        <p:spPr>
          <a:xfrm>
            <a:off x="2219312" y="3576144"/>
            <a:ext cx="180976" cy="180976"/>
          </a:xfrm>
          <a:prstGeom prst="ellipse">
            <a:avLst/>
          </a:prstGeom>
          <a:gradFill>
            <a:gsLst>
              <a:gs pos="0">
                <a:srgbClr val="FBEAC7">
                  <a:alpha val="16000"/>
                </a:srgbClr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1495408" y="3304680"/>
            <a:ext cx="180976" cy="180976"/>
          </a:xfrm>
          <a:prstGeom prst="ellipse">
            <a:avLst/>
          </a:prstGeom>
          <a:gradFill>
            <a:gsLst>
              <a:gs pos="0">
                <a:srgbClr val="FBEAC7">
                  <a:alpha val="16000"/>
                </a:srgbClr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3667120" y="4842976"/>
            <a:ext cx="180976" cy="180976"/>
          </a:xfrm>
          <a:prstGeom prst="ellipse">
            <a:avLst/>
          </a:prstGeom>
          <a:gradFill>
            <a:gsLst>
              <a:gs pos="0">
                <a:srgbClr val="FBEAC7">
                  <a:alpha val="16000"/>
                </a:srgbClr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3848096" y="5566880"/>
            <a:ext cx="180976" cy="180976"/>
          </a:xfrm>
          <a:prstGeom prst="ellipse">
            <a:avLst/>
          </a:prstGeom>
          <a:gradFill>
            <a:gsLst>
              <a:gs pos="0">
                <a:srgbClr val="FBEAC7">
                  <a:alpha val="16000"/>
                </a:srgbClr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2852728" y="4842976"/>
            <a:ext cx="180976" cy="180976"/>
          </a:xfrm>
          <a:prstGeom prst="ellipse">
            <a:avLst/>
          </a:prstGeom>
          <a:gradFill>
            <a:gsLst>
              <a:gs pos="0">
                <a:srgbClr val="FBEAC7">
                  <a:alpha val="16000"/>
                </a:srgbClr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Овал 20"/>
          <p:cNvSpPr/>
          <p:nvPr/>
        </p:nvSpPr>
        <p:spPr>
          <a:xfrm>
            <a:off x="2219312" y="5295416"/>
            <a:ext cx="180976" cy="180976"/>
          </a:xfrm>
          <a:prstGeom prst="ellipse">
            <a:avLst/>
          </a:prstGeom>
          <a:gradFill>
            <a:gsLst>
              <a:gs pos="0">
                <a:srgbClr val="FBEAC7">
                  <a:alpha val="16000"/>
                </a:srgbClr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/>
          <p:cNvSpPr/>
          <p:nvPr/>
        </p:nvSpPr>
        <p:spPr>
          <a:xfrm>
            <a:off x="1585896" y="4662000"/>
            <a:ext cx="180976" cy="180976"/>
          </a:xfrm>
          <a:prstGeom prst="ellipse">
            <a:avLst/>
          </a:prstGeom>
          <a:gradFill>
            <a:gsLst>
              <a:gs pos="0">
                <a:srgbClr val="FBEAC7">
                  <a:alpha val="16000"/>
                </a:srgbClr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Овал 22"/>
          <p:cNvSpPr/>
          <p:nvPr/>
        </p:nvSpPr>
        <p:spPr>
          <a:xfrm>
            <a:off x="3305168" y="3214192"/>
            <a:ext cx="180976" cy="180976"/>
          </a:xfrm>
          <a:prstGeom prst="ellipse">
            <a:avLst/>
          </a:prstGeom>
          <a:gradFill>
            <a:gsLst>
              <a:gs pos="0">
                <a:srgbClr val="FBEAC7">
                  <a:alpha val="16000"/>
                </a:srgbClr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1495408" y="5295416"/>
            <a:ext cx="180976" cy="180976"/>
          </a:xfrm>
          <a:prstGeom prst="ellipse">
            <a:avLst/>
          </a:prstGeom>
          <a:gradFill>
            <a:gsLst>
              <a:gs pos="0">
                <a:srgbClr val="FBEAC7">
                  <a:alpha val="16000"/>
                </a:srgbClr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3124192" y="5385904"/>
            <a:ext cx="180976" cy="180976"/>
          </a:xfrm>
          <a:prstGeom prst="ellipse">
            <a:avLst/>
          </a:prstGeom>
          <a:gradFill>
            <a:gsLst>
              <a:gs pos="0">
                <a:srgbClr val="FBEAC7">
                  <a:alpha val="16000"/>
                </a:srgbClr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/>
          <p:cNvSpPr/>
          <p:nvPr/>
        </p:nvSpPr>
        <p:spPr>
          <a:xfrm>
            <a:off x="2671752" y="4119072"/>
            <a:ext cx="180976" cy="180976"/>
          </a:xfrm>
          <a:prstGeom prst="ellipse">
            <a:avLst/>
          </a:prstGeom>
          <a:gradFill>
            <a:gsLst>
              <a:gs pos="0">
                <a:srgbClr val="FBEAC7">
                  <a:alpha val="16000"/>
                </a:srgbClr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/>
          <p:cNvSpPr/>
          <p:nvPr/>
        </p:nvSpPr>
        <p:spPr>
          <a:xfrm>
            <a:off x="2762240" y="3485656"/>
            <a:ext cx="180976" cy="180976"/>
          </a:xfrm>
          <a:prstGeom prst="ellipse">
            <a:avLst/>
          </a:prstGeom>
          <a:gradFill>
            <a:gsLst>
              <a:gs pos="0">
                <a:srgbClr val="FBEAC7">
                  <a:alpha val="16000"/>
                </a:srgbClr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/>
          <p:cNvSpPr/>
          <p:nvPr/>
        </p:nvSpPr>
        <p:spPr>
          <a:xfrm>
            <a:off x="4029072" y="3214192"/>
            <a:ext cx="180976" cy="180976"/>
          </a:xfrm>
          <a:prstGeom prst="ellipse">
            <a:avLst/>
          </a:prstGeom>
          <a:gradFill>
            <a:gsLst>
              <a:gs pos="0">
                <a:srgbClr val="FBEAC7">
                  <a:alpha val="16000"/>
                </a:srgbClr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/>
          <p:cNvSpPr/>
          <p:nvPr/>
        </p:nvSpPr>
        <p:spPr>
          <a:xfrm>
            <a:off x="2038336" y="3123704"/>
            <a:ext cx="180976" cy="180976"/>
          </a:xfrm>
          <a:prstGeom prst="ellipse">
            <a:avLst/>
          </a:prstGeom>
          <a:gradFill>
            <a:gsLst>
              <a:gs pos="0">
                <a:srgbClr val="FBEAC7">
                  <a:alpha val="16000"/>
                </a:srgbClr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/>
          <p:cNvSpPr/>
          <p:nvPr/>
        </p:nvSpPr>
        <p:spPr>
          <a:xfrm>
            <a:off x="2581264" y="5657368"/>
            <a:ext cx="180976" cy="180976"/>
          </a:xfrm>
          <a:prstGeom prst="ellipse">
            <a:avLst/>
          </a:prstGeom>
          <a:gradFill>
            <a:gsLst>
              <a:gs pos="0">
                <a:srgbClr val="FBEAC7">
                  <a:alpha val="16000"/>
                </a:srgbClr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/>
          <p:cNvSpPr/>
          <p:nvPr/>
        </p:nvSpPr>
        <p:spPr>
          <a:xfrm>
            <a:off x="1404920" y="3938096"/>
            <a:ext cx="180976" cy="180976"/>
          </a:xfrm>
          <a:prstGeom prst="ellipse">
            <a:avLst/>
          </a:prstGeom>
          <a:gradFill>
            <a:gsLst>
              <a:gs pos="0">
                <a:srgbClr val="FBEAC7">
                  <a:alpha val="16000"/>
                </a:srgbClr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/>
          <p:cNvSpPr/>
          <p:nvPr/>
        </p:nvSpPr>
        <p:spPr>
          <a:xfrm>
            <a:off x="2038336" y="4119072"/>
            <a:ext cx="180976" cy="180976"/>
          </a:xfrm>
          <a:prstGeom prst="ellipse">
            <a:avLst/>
          </a:prstGeom>
          <a:gradFill>
            <a:gsLst>
              <a:gs pos="0">
                <a:srgbClr val="FBEAC7">
                  <a:alpha val="16000"/>
                </a:srgbClr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/>
          <p:cNvSpPr/>
          <p:nvPr/>
        </p:nvSpPr>
        <p:spPr>
          <a:xfrm>
            <a:off x="3486144" y="4119072"/>
            <a:ext cx="180976" cy="180976"/>
          </a:xfrm>
          <a:prstGeom prst="ellipse">
            <a:avLst/>
          </a:prstGeom>
          <a:gradFill>
            <a:gsLst>
              <a:gs pos="0">
                <a:srgbClr val="FBEAC7">
                  <a:alpha val="16000"/>
                </a:srgbClr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/>
          <p:cNvSpPr/>
          <p:nvPr/>
        </p:nvSpPr>
        <p:spPr>
          <a:xfrm>
            <a:off x="4210048" y="3938096"/>
            <a:ext cx="180976" cy="180976"/>
          </a:xfrm>
          <a:prstGeom prst="ellipse">
            <a:avLst/>
          </a:prstGeom>
          <a:gradFill>
            <a:gsLst>
              <a:gs pos="0">
                <a:srgbClr val="FBEAC7">
                  <a:alpha val="16000"/>
                </a:srgbClr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/>
          <p:cNvSpPr/>
          <p:nvPr/>
        </p:nvSpPr>
        <p:spPr>
          <a:xfrm>
            <a:off x="1857360" y="5838344"/>
            <a:ext cx="180976" cy="180976"/>
          </a:xfrm>
          <a:prstGeom prst="ellipse">
            <a:avLst/>
          </a:prstGeom>
          <a:gradFill>
            <a:gsLst>
              <a:gs pos="0">
                <a:srgbClr val="FBEAC7">
                  <a:alpha val="16000"/>
                </a:srgbClr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/>
          <p:cNvSpPr/>
          <p:nvPr/>
        </p:nvSpPr>
        <p:spPr>
          <a:xfrm>
            <a:off x="3486144" y="5928832"/>
            <a:ext cx="180976" cy="180976"/>
          </a:xfrm>
          <a:prstGeom prst="ellipse">
            <a:avLst/>
          </a:prstGeom>
          <a:gradFill>
            <a:gsLst>
              <a:gs pos="0">
                <a:srgbClr val="FBEAC7">
                  <a:alpha val="16000"/>
                </a:srgbClr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36"/>
          <p:cNvSpPr/>
          <p:nvPr/>
        </p:nvSpPr>
        <p:spPr>
          <a:xfrm>
            <a:off x="4029072" y="5023952"/>
            <a:ext cx="180976" cy="180976"/>
          </a:xfrm>
          <a:prstGeom prst="ellipse">
            <a:avLst/>
          </a:prstGeom>
          <a:gradFill>
            <a:gsLst>
              <a:gs pos="0">
                <a:srgbClr val="FBEAC7">
                  <a:alpha val="16000"/>
                </a:srgbClr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/>
          <p:cNvSpPr/>
          <p:nvPr/>
        </p:nvSpPr>
        <p:spPr>
          <a:xfrm>
            <a:off x="2219312" y="2671264"/>
            <a:ext cx="180976" cy="180976"/>
          </a:xfrm>
          <a:prstGeom prst="ellipse">
            <a:avLst/>
          </a:prstGeom>
          <a:gradFill>
            <a:gsLst>
              <a:gs pos="0">
                <a:srgbClr val="FBEAC7">
                  <a:alpha val="16000"/>
                </a:srgbClr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/>
          <p:cNvSpPr/>
          <p:nvPr/>
        </p:nvSpPr>
        <p:spPr>
          <a:xfrm>
            <a:off x="3486144" y="2761752"/>
            <a:ext cx="180976" cy="180976"/>
          </a:xfrm>
          <a:prstGeom prst="ellipse">
            <a:avLst/>
          </a:prstGeom>
          <a:gradFill>
            <a:gsLst>
              <a:gs pos="0">
                <a:srgbClr val="FBEAC7">
                  <a:alpha val="16000"/>
                </a:srgbClr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/>
          <p:cNvSpPr/>
          <p:nvPr/>
        </p:nvSpPr>
        <p:spPr>
          <a:xfrm>
            <a:off x="2762240" y="2580776"/>
            <a:ext cx="180976" cy="180976"/>
          </a:xfrm>
          <a:prstGeom prst="ellipse">
            <a:avLst/>
          </a:prstGeom>
          <a:gradFill>
            <a:gsLst>
              <a:gs pos="0">
                <a:srgbClr val="FBEAC7">
                  <a:alpha val="16000"/>
                </a:srgbClr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3" name="Группа 52"/>
          <p:cNvGrpSpPr/>
          <p:nvPr/>
        </p:nvGrpSpPr>
        <p:grpSpPr>
          <a:xfrm>
            <a:off x="1585896" y="2580776"/>
            <a:ext cx="2444764" cy="1176344"/>
            <a:chOff x="4481512" y="2705096"/>
            <a:chExt cx="2444764" cy="723904"/>
          </a:xfrm>
        </p:grpSpPr>
        <p:cxnSp>
          <p:nvCxnSpPr>
            <p:cNvPr id="42" name="Прямая со стрелкой 41"/>
            <p:cNvCxnSpPr/>
            <p:nvPr/>
          </p:nvCxnSpPr>
          <p:spPr>
            <a:xfrm rot="5400000">
              <a:off x="4391818" y="3066254"/>
              <a:ext cx="723904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 стрелкой 42"/>
            <p:cNvCxnSpPr/>
            <p:nvPr/>
          </p:nvCxnSpPr>
          <p:spPr>
            <a:xfrm rot="5400000">
              <a:off x="5749138" y="3066254"/>
              <a:ext cx="723904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 стрелкой 43"/>
            <p:cNvCxnSpPr/>
            <p:nvPr/>
          </p:nvCxnSpPr>
          <p:spPr>
            <a:xfrm rot="5400000">
              <a:off x="5477674" y="3066254"/>
              <a:ext cx="723904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 стрелкой 44"/>
            <p:cNvCxnSpPr/>
            <p:nvPr/>
          </p:nvCxnSpPr>
          <p:spPr>
            <a:xfrm rot="5400000">
              <a:off x="5206210" y="3066254"/>
              <a:ext cx="723904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 стрелкой 45"/>
            <p:cNvCxnSpPr/>
            <p:nvPr/>
          </p:nvCxnSpPr>
          <p:spPr>
            <a:xfrm rot="5400000">
              <a:off x="4934746" y="3066254"/>
              <a:ext cx="723904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 стрелкой 46"/>
            <p:cNvCxnSpPr/>
            <p:nvPr/>
          </p:nvCxnSpPr>
          <p:spPr>
            <a:xfrm rot="5400000">
              <a:off x="4663282" y="3066254"/>
              <a:ext cx="723904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 стрелкой 47"/>
            <p:cNvCxnSpPr/>
            <p:nvPr/>
          </p:nvCxnSpPr>
          <p:spPr>
            <a:xfrm rot="5400000">
              <a:off x="6020602" y="3066254"/>
              <a:ext cx="723904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 стрелкой 48"/>
            <p:cNvCxnSpPr/>
            <p:nvPr/>
          </p:nvCxnSpPr>
          <p:spPr>
            <a:xfrm rot="5400000">
              <a:off x="4120354" y="3066254"/>
              <a:ext cx="723904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 стрелкой 50"/>
            <p:cNvCxnSpPr/>
            <p:nvPr/>
          </p:nvCxnSpPr>
          <p:spPr>
            <a:xfrm rot="5400000">
              <a:off x="6292066" y="3066254"/>
              <a:ext cx="723904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 стрелкой 51"/>
            <p:cNvCxnSpPr/>
            <p:nvPr/>
          </p:nvCxnSpPr>
          <p:spPr>
            <a:xfrm rot="5400000">
              <a:off x="6563530" y="3066254"/>
              <a:ext cx="723904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Группа 53"/>
          <p:cNvGrpSpPr/>
          <p:nvPr/>
        </p:nvGrpSpPr>
        <p:grpSpPr>
          <a:xfrm flipV="1">
            <a:off x="1585896" y="4662000"/>
            <a:ext cx="2444764" cy="1176344"/>
            <a:chOff x="4481512" y="2705096"/>
            <a:chExt cx="2444764" cy="723904"/>
          </a:xfrm>
        </p:grpSpPr>
        <p:cxnSp>
          <p:nvCxnSpPr>
            <p:cNvPr id="55" name="Прямая со стрелкой 54"/>
            <p:cNvCxnSpPr/>
            <p:nvPr/>
          </p:nvCxnSpPr>
          <p:spPr>
            <a:xfrm rot="5400000">
              <a:off x="4391818" y="3066254"/>
              <a:ext cx="723904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Прямая со стрелкой 55"/>
            <p:cNvCxnSpPr/>
            <p:nvPr/>
          </p:nvCxnSpPr>
          <p:spPr>
            <a:xfrm rot="5400000">
              <a:off x="5749138" y="3066254"/>
              <a:ext cx="723904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 стрелкой 56"/>
            <p:cNvCxnSpPr/>
            <p:nvPr/>
          </p:nvCxnSpPr>
          <p:spPr>
            <a:xfrm rot="5400000">
              <a:off x="5477674" y="3066254"/>
              <a:ext cx="723904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 стрелкой 57"/>
            <p:cNvCxnSpPr/>
            <p:nvPr/>
          </p:nvCxnSpPr>
          <p:spPr>
            <a:xfrm rot="5400000">
              <a:off x="5206210" y="3066254"/>
              <a:ext cx="723904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 стрелкой 58"/>
            <p:cNvCxnSpPr/>
            <p:nvPr/>
          </p:nvCxnSpPr>
          <p:spPr>
            <a:xfrm rot="5400000">
              <a:off x="4934746" y="3066254"/>
              <a:ext cx="723904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 стрелкой 59"/>
            <p:cNvCxnSpPr/>
            <p:nvPr/>
          </p:nvCxnSpPr>
          <p:spPr>
            <a:xfrm rot="5400000">
              <a:off x="4663282" y="3066254"/>
              <a:ext cx="723904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Прямая со стрелкой 60"/>
            <p:cNvCxnSpPr/>
            <p:nvPr/>
          </p:nvCxnSpPr>
          <p:spPr>
            <a:xfrm rot="5400000">
              <a:off x="6020602" y="3066254"/>
              <a:ext cx="723904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 стрелкой 61"/>
            <p:cNvCxnSpPr/>
            <p:nvPr/>
          </p:nvCxnSpPr>
          <p:spPr>
            <a:xfrm rot="5400000">
              <a:off x="4120354" y="3066254"/>
              <a:ext cx="723904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Прямая со стрелкой 62"/>
            <p:cNvCxnSpPr/>
            <p:nvPr/>
          </p:nvCxnSpPr>
          <p:spPr>
            <a:xfrm rot="5400000">
              <a:off x="6292066" y="3066254"/>
              <a:ext cx="723904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 стрелкой 63"/>
            <p:cNvCxnSpPr/>
            <p:nvPr/>
          </p:nvCxnSpPr>
          <p:spPr>
            <a:xfrm rot="5400000">
              <a:off x="6563530" y="3066254"/>
              <a:ext cx="723904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4341" name="Object 5"/>
          <p:cNvGraphicFramePr>
            <a:graphicFrameLocks noChangeAspect="1"/>
          </p:cNvGraphicFramePr>
          <p:nvPr/>
        </p:nvGraphicFramePr>
        <p:xfrm>
          <a:off x="590528" y="1585408"/>
          <a:ext cx="498488" cy="535219"/>
        </p:xfrm>
        <a:graphic>
          <a:graphicData uri="http://schemas.openxmlformats.org/presentationml/2006/ole">
            <p:oleObj spid="_x0000_s172511" name="Формула" r:id="rId4" imgW="152268" imgH="164957" progId="Equation.3">
              <p:embed/>
            </p:oleObj>
          </a:graphicData>
        </a:graphic>
      </p:graphicFrame>
      <p:graphicFrame>
        <p:nvGraphicFramePr>
          <p:cNvPr id="14336" name="Object 5"/>
          <p:cNvGraphicFramePr>
            <a:graphicFrameLocks noChangeAspect="1"/>
          </p:cNvGraphicFramePr>
          <p:nvPr/>
        </p:nvGraphicFramePr>
        <p:xfrm>
          <a:off x="681016" y="3971928"/>
          <a:ext cx="390012" cy="542431"/>
        </p:xfrm>
        <a:graphic>
          <a:graphicData uri="http://schemas.openxmlformats.org/presentationml/2006/ole">
            <p:oleObj spid="_x0000_s172512" name="Формула" r:id="rId5" imgW="126725" imgH="177415" progId="Equation.3">
              <p:embed/>
            </p:oleObj>
          </a:graphicData>
        </a:graphic>
      </p:graphicFrame>
      <p:graphicFrame>
        <p:nvGraphicFramePr>
          <p:cNvPr id="14337" name="Object 5"/>
          <p:cNvGraphicFramePr>
            <a:graphicFrameLocks noChangeAspect="1"/>
          </p:cNvGraphicFramePr>
          <p:nvPr/>
        </p:nvGraphicFramePr>
        <p:xfrm>
          <a:off x="0" y="3211934"/>
          <a:ext cx="1197771" cy="488529"/>
        </p:xfrm>
        <a:graphic>
          <a:graphicData uri="http://schemas.openxmlformats.org/presentationml/2006/ole">
            <p:oleObj spid="_x0000_s172513" name="Формула" r:id="rId6" imgW="431425" imgH="177646" progId="Equation.3">
              <p:embed/>
            </p:oleObj>
          </a:graphicData>
        </a:graphic>
      </p:graphicFrame>
      <p:sp>
        <p:nvSpPr>
          <p:cNvPr id="68" name="Прямоугольник 67"/>
          <p:cNvSpPr/>
          <p:nvPr/>
        </p:nvSpPr>
        <p:spPr>
          <a:xfrm>
            <a:off x="4717020" y="985824"/>
            <a:ext cx="4162448" cy="2895616"/>
          </a:xfrm>
          <a:prstGeom prst="rect">
            <a:avLst/>
          </a:prstGeom>
          <a:ln>
            <a:solidFill>
              <a:srgbClr val="00206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/>
              <a:t>Barlıq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molekulalar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massaların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birdey</a:t>
            </a:r>
            <a:r>
              <a:rPr lang="en-US" sz="2000" b="1" dirty="0" smtClean="0"/>
              <a:t>, </a:t>
            </a:r>
            <a:r>
              <a:rPr lang="en-US" sz="2000" b="1" dirty="0" err="1" smtClean="0"/>
              <a:t>hawa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temperaturasın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turaqlı</a:t>
            </a:r>
            <a:r>
              <a:rPr lang="en-US" sz="2000" b="1" dirty="0" smtClean="0"/>
              <a:t>, </a:t>
            </a:r>
            <a:r>
              <a:rPr lang="en-US" sz="2000" b="1" dirty="0" err="1" smtClean="0"/>
              <a:t>tartılısıw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maydanın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bir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tekli</a:t>
            </a:r>
            <a:r>
              <a:rPr lang="en-US" sz="2000" b="1" dirty="0" smtClean="0"/>
              <a:t>, </a:t>
            </a:r>
            <a:r>
              <a:rPr lang="en-US" sz="2000" b="1" dirty="0" err="1" smtClean="0"/>
              <a:t>dep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esaplaymız</a:t>
            </a:r>
            <a:r>
              <a:rPr lang="en-US" sz="2000" b="1" dirty="0" smtClean="0"/>
              <a:t>. </a:t>
            </a:r>
            <a:r>
              <a:rPr lang="en-US" sz="2000" b="1" dirty="0" err="1" smtClean="0"/>
              <a:t>Egerde</a:t>
            </a:r>
            <a:r>
              <a:rPr lang="en-US" sz="2000" b="1" dirty="0" smtClean="0"/>
              <a:t> </a:t>
            </a:r>
            <a:r>
              <a:rPr lang="uz-Cyrl-UZ" sz="2000" b="1" i="1" dirty="0" smtClean="0"/>
              <a:t>h</a:t>
            </a:r>
            <a:r>
              <a:rPr lang="uz-Cyrl-UZ" sz="2000" b="1" dirty="0" smtClean="0"/>
              <a:t> </a:t>
            </a:r>
            <a:r>
              <a:rPr lang="en-US" sz="2000" b="1" dirty="0" err="1" smtClean="0"/>
              <a:t>biyiklikte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atmosfera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basımı</a:t>
            </a:r>
            <a:r>
              <a:rPr lang="en-US" sz="2000" b="1" dirty="0" smtClean="0"/>
              <a:t> </a:t>
            </a:r>
            <a:r>
              <a:rPr lang="uz-Cyrl-UZ" sz="2000" b="1" i="1" dirty="0" smtClean="0"/>
              <a:t>Р</a:t>
            </a:r>
            <a:r>
              <a:rPr lang="en-US" sz="2000" b="1" i="1" dirty="0" smtClean="0"/>
              <a:t> </a:t>
            </a:r>
            <a:r>
              <a:rPr lang="en-US" sz="2000" b="1" dirty="0" err="1" smtClean="0"/>
              <a:t>ǵa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teń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bolsa</a:t>
            </a:r>
            <a:r>
              <a:rPr lang="en-US" sz="2000" b="1" dirty="0" smtClean="0"/>
              <a:t>,       </a:t>
            </a:r>
            <a:r>
              <a:rPr lang="uz-Cyrl-UZ" sz="2000" b="1" i="1" dirty="0" smtClean="0"/>
              <a:t>h + </a:t>
            </a:r>
            <a:r>
              <a:rPr lang="uz-Cyrl-UZ" sz="2000" b="1" dirty="0" smtClean="0"/>
              <a:t>dh  </a:t>
            </a:r>
            <a:r>
              <a:rPr lang="en-US" sz="2000" b="1" dirty="0" err="1" smtClean="0"/>
              <a:t>biyiklikte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bolsa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basım</a:t>
            </a:r>
            <a:r>
              <a:rPr lang="en-US" sz="2000" b="1" dirty="0" smtClean="0"/>
              <a:t> </a:t>
            </a:r>
            <a:r>
              <a:rPr lang="uz-Cyrl-UZ" sz="2000" b="1" i="1" dirty="0" smtClean="0"/>
              <a:t>Р + </a:t>
            </a:r>
            <a:r>
              <a:rPr lang="ru-RU" sz="2000" b="1" i="1" dirty="0" smtClean="0">
                <a:sym typeface="Symbol"/>
              </a:rPr>
              <a:t></a:t>
            </a:r>
            <a:r>
              <a:rPr lang="uz-Cyrl-UZ" sz="2000" b="1" dirty="0" smtClean="0"/>
              <a:t>P </a:t>
            </a:r>
            <a:r>
              <a:rPr lang="en-US" sz="2000" b="1" dirty="0" err="1" smtClean="0"/>
              <a:t>ǵa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teń</a:t>
            </a:r>
            <a:r>
              <a:rPr lang="uz-Cyrl-UZ" sz="2400" dirty="0" smtClean="0"/>
              <a:t>. </a:t>
            </a:r>
            <a:r>
              <a:rPr lang="uz-Cyrl-UZ" sz="2400" i="1" dirty="0" smtClean="0"/>
              <a:t>dh &gt; 0</a:t>
            </a:r>
            <a:r>
              <a:rPr lang="uz-Cyrl-UZ" sz="2400" dirty="0" smtClean="0"/>
              <a:t> </a:t>
            </a:r>
            <a:r>
              <a:rPr lang="en-US" sz="2000" b="1" dirty="0" err="1" smtClean="0"/>
              <a:t>bolǵanda</a:t>
            </a:r>
            <a:r>
              <a:rPr lang="en-US" sz="2000" b="1" dirty="0" smtClean="0"/>
              <a:t>,</a:t>
            </a:r>
            <a:r>
              <a:rPr lang="uz-Cyrl-UZ" sz="2400" dirty="0" smtClean="0"/>
              <a:t>       </a:t>
            </a:r>
            <a:r>
              <a:rPr lang="en-US" sz="2000" b="1" dirty="0" err="1" smtClean="0"/>
              <a:t>basım</a:t>
            </a:r>
            <a:r>
              <a:rPr lang="en-US" sz="2400" dirty="0" smtClean="0"/>
              <a:t> </a:t>
            </a:r>
            <a:r>
              <a:rPr lang="uz-Cyrl-UZ" sz="2400" i="1" dirty="0" smtClean="0"/>
              <a:t>dP &lt; 0</a:t>
            </a:r>
            <a:r>
              <a:rPr lang="en-US" sz="2400" i="1" dirty="0" smtClean="0"/>
              <a:t> </a:t>
            </a:r>
            <a:r>
              <a:rPr lang="en-US" sz="2000" b="1" dirty="0" err="1" smtClean="0"/>
              <a:t>ge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teń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boladı</a:t>
            </a:r>
            <a:r>
              <a:rPr lang="en-US" sz="2000" b="1" dirty="0" smtClean="0"/>
              <a:t>.</a:t>
            </a:r>
            <a:endParaRPr lang="ru-RU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4369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368592"/>
            <a:ext cx="8229600" cy="6120816"/>
          </a:xfr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en-US" sz="2400" b="1" dirty="0" smtClean="0"/>
              <a:t>	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2400" b="1" dirty="0" err="1" smtClean="0"/>
              <a:t>Ajratılǵan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gaz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qatlamınıń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mexanikalıq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salmaqlılıq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shárti</a:t>
            </a:r>
            <a:r>
              <a:rPr lang="en-US" sz="2400" b="1" dirty="0" smtClean="0"/>
              <a:t> </a:t>
            </a:r>
          </a:p>
          <a:p>
            <a:pPr eaLnBrk="1" hangingPunct="1">
              <a:buFont typeface="Wingdings" pitchFamily="2" charset="2"/>
              <a:buNone/>
            </a:pPr>
            <a:endParaRPr lang="en-US" sz="2400" b="1" dirty="0" smtClean="0"/>
          </a:p>
          <a:p>
            <a:pPr eaLnBrk="1" hangingPunct="1">
              <a:buFont typeface="Wingdings" pitchFamily="2" charset="2"/>
              <a:buNone/>
            </a:pPr>
            <a:r>
              <a:rPr lang="en-US" sz="2400" b="1" i="1" dirty="0" smtClean="0"/>
              <a:t>	h </a:t>
            </a:r>
            <a:r>
              <a:rPr lang="ru-RU" sz="2400" b="1" i="1" dirty="0" smtClean="0"/>
              <a:t>+</a:t>
            </a:r>
            <a:r>
              <a:rPr lang="en-US" sz="2400" b="1" i="1" dirty="0" smtClean="0"/>
              <a:t> </a:t>
            </a:r>
            <a:r>
              <a:rPr lang="ru-RU" sz="2400" b="1" i="1" dirty="0" smtClean="0"/>
              <a:t>∆</a:t>
            </a:r>
            <a:r>
              <a:rPr lang="en-US" sz="2400" b="1" i="1" dirty="0" smtClean="0"/>
              <a:t>h </a:t>
            </a:r>
            <a:r>
              <a:rPr lang="en-US" sz="2400" b="1" dirty="0" err="1" smtClean="0"/>
              <a:t>biyikliktegi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basımdı</a:t>
            </a:r>
            <a:r>
              <a:rPr lang="en-US" sz="2400" b="1" dirty="0" smtClean="0"/>
              <a:t>  </a:t>
            </a:r>
            <a:r>
              <a:rPr lang="en-US" sz="2400" b="1" dirty="0" err="1" smtClean="0"/>
              <a:t>sonday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ańlatıw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múmkin</a:t>
            </a:r>
            <a:r>
              <a:rPr lang="en-US" sz="2400" b="1" dirty="0" smtClean="0"/>
              <a:t> </a:t>
            </a:r>
            <a:r>
              <a:rPr lang="ru-RU" sz="2400" b="1" dirty="0" smtClean="0"/>
              <a:t> </a:t>
            </a:r>
            <a:endParaRPr lang="en-US" sz="2400" b="1" dirty="0" smtClean="0"/>
          </a:p>
          <a:p>
            <a:pPr eaLnBrk="1" hangingPunct="1"/>
            <a:endParaRPr lang="en-US" sz="2400" b="1" dirty="0" smtClean="0"/>
          </a:p>
          <a:p>
            <a:pPr eaLnBrk="1" hangingPunct="1">
              <a:buFont typeface="Wingdings" pitchFamily="2" charset="2"/>
              <a:buNone/>
            </a:pPr>
            <a:r>
              <a:rPr lang="en-US" sz="2400" b="1" dirty="0" err="1" smtClean="0"/>
              <a:t>Ol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halda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salmaqlılıq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shárti</a:t>
            </a:r>
            <a:r>
              <a:rPr lang="en-US" sz="2400" b="1" dirty="0" smtClean="0"/>
              <a:t> </a:t>
            </a:r>
            <a:r>
              <a:rPr lang="ru-RU" sz="2400" b="1" dirty="0" smtClean="0"/>
              <a:t> </a:t>
            </a:r>
            <a:r>
              <a:rPr lang="en-US" sz="2400" b="1" dirty="0" err="1" smtClean="0"/>
              <a:t>sonday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kóriniske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iye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boladı</a:t>
            </a:r>
            <a:r>
              <a:rPr lang="en-US" sz="2400" b="1" dirty="0" smtClean="0"/>
              <a:t>:</a:t>
            </a:r>
          </a:p>
          <a:p>
            <a:pPr eaLnBrk="1" hangingPunct="1"/>
            <a:endParaRPr lang="en-US" sz="2400" b="1" dirty="0" smtClean="0"/>
          </a:p>
          <a:p>
            <a:pPr eaLnBrk="1" hangingPunct="1">
              <a:buFont typeface="Wingdings" pitchFamily="2" charset="2"/>
              <a:buNone/>
            </a:pPr>
            <a:r>
              <a:rPr lang="ru-RU" sz="2400" b="1" dirty="0" smtClean="0"/>
              <a:t> </a:t>
            </a:r>
            <a:r>
              <a:rPr lang="en-US" sz="2400" b="1" dirty="0" err="1" smtClean="0"/>
              <a:t>Klayperon</a:t>
            </a:r>
            <a:r>
              <a:rPr lang="en-US" sz="2400" b="1" dirty="0" smtClean="0"/>
              <a:t> – Mendeleev </a:t>
            </a:r>
            <a:r>
              <a:rPr lang="en-US" sz="2400" b="1" dirty="0" err="1" smtClean="0"/>
              <a:t>teńlemesinen</a:t>
            </a:r>
            <a:r>
              <a:rPr lang="en-US" sz="2400" b="1" dirty="0" smtClean="0"/>
              <a:t> </a:t>
            </a:r>
            <a:r>
              <a:rPr lang="en-US" sz="2400" b="1" i="1" dirty="0" smtClean="0"/>
              <a:t>m</a:t>
            </a:r>
            <a:r>
              <a:rPr lang="uz-Cyrl-UZ" sz="2400" b="1" dirty="0" smtClean="0"/>
              <a:t> </a:t>
            </a:r>
            <a:r>
              <a:rPr lang="en-US" sz="2400" b="1" dirty="0" err="1" smtClean="0"/>
              <a:t>qálegen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gaz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massası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ushın</a:t>
            </a:r>
            <a:r>
              <a:rPr lang="en-US" sz="2400" b="1" dirty="0" smtClean="0"/>
              <a:t>:</a:t>
            </a:r>
            <a:endParaRPr lang="ru-RU" sz="2400" b="1" dirty="0" smtClean="0"/>
          </a:p>
          <a:p>
            <a:pPr eaLnBrk="1" hangingPunct="1">
              <a:buFont typeface="Wingdings" pitchFamily="2" charset="2"/>
              <a:buNone/>
            </a:pPr>
            <a:endParaRPr lang="ru-RU" sz="2400" b="1" dirty="0" smtClean="0"/>
          </a:p>
          <a:p>
            <a:pPr>
              <a:buNone/>
            </a:pPr>
            <a:r>
              <a:rPr lang="en-US" sz="2400" b="1" dirty="0" smtClean="0"/>
              <a:t>    </a:t>
            </a:r>
            <a:r>
              <a:rPr lang="en-US" sz="2400" b="1" dirty="0" err="1" smtClean="0"/>
              <a:t>Bul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jerden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gaz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tıǵızlıǵı</a:t>
            </a:r>
            <a:r>
              <a:rPr lang="en-US" sz="2400" b="1" dirty="0" smtClean="0"/>
              <a:t> </a:t>
            </a:r>
            <a:endParaRPr lang="ru-RU" sz="2400" b="1" dirty="0" smtClean="0"/>
          </a:p>
          <a:p>
            <a:pPr eaLnBrk="1" hangingPunct="1">
              <a:buFont typeface="Wingdings" pitchFamily="2" charset="2"/>
              <a:buNone/>
            </a:pPr>
            <a:endParaRPr lang="ru-RU" sz="2400" dirty="0" smtClean="0"/>
          </a:p>
          <a:p>
            <a:pPr eaLnBrk="1" hangingPunct="1">
              <a:buFont typeface="Wingdings" pitchFamily="2" charset="2"/>
              <a:buNone/>
            </a:pPr>
            <a:endParaRPr lang="ru-RU" sz="2400" dirty="0" smtClean="0"/>
          </a:p>
          <a:p>
            <a:pPr eaLnBrk="1" hangingPunct="1">
              <a:buFont typeface="Wingdings" pitchFamily="2" charset="2"/>
              <a:buNone/>
            </a:pPr>
            <a:endParaRPr lang="ru-RU" sz="2400" dirty="0" smtClean="0"/>
          </a:p>
        </p:txBody>
      </p:sp>
      <p:sp>
        <p:nvSpPr>
          <p:cNvPr id="1032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922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017649627"/>
              </p:ext>
            </p:extLst>
          </p:nvPr>
        </p:nvGraphicFramePr>
        <p:xfrm>
          <a:off x="1961652" y="1268712"/>
          <a:ext cx="4897437" cy="450060"/>
        </p:xfrm>
        <a:graphic>
          <a:graphicData uri="http://schemas.openxmlformats.org/presentationml/2006/ole">
            <p:oleObj spid="_x0000_s173848" name="Формула" r:id="rId4" imgW="2044700" imgH="203200" progId="Equation.3">
              <p:embed/>
            </p:oleObj>
          </a:graphicData>
        </a:graphic>
      </p:graphicFrame>
      <p:sp>
        <p:nvSpPr>
          <p:cNvPr id="1033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922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479403679"/>
              </p:ext>
            </p:extLst>
          </p:nvPr>
        </p:nvGraphicFramePr>
        <p:xfrm>
          <a:off x="2699543" y="2078820"/>
          <a:ext cx="3744913" cy="450060"/>
        </p:xfrm>
        <a:graphic>
          <a:graphicData uri="http://schemas.openxmlformats.org/presentationml/2006/ole">
            <p:oleObj spid="_x0000_s173849" name="Формула" r:id="rId5" imgW="1422400" imgH="203200" progId="Equation.3">
              <p:embed/>
            </p:oleObj>
          </a:graphicData>
        </a:graphic>
      </p:graphicFrame>
      <p:sp>
        <p:nvSpPr>
          <p:cNvPr id="1034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922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542716708"/>
              </p:ext>
            </p:extLst>
          </p:nvPr>
        </p:nvGraphicFramePr>
        <p:xfrm>
          <a:off x="3275806" y="2994420"/>
          <a:ext cx="2592387" cy="450060"/>
        </p:xfrm>
        <a:graphic>
          <a:graphicData uri="http://schemas.openxmlformats.org/presentationml/2006/ole">
            <p:oleObj spid="_x0000_s173850" name="Формула" r:id="rId6" imgW="812447" imgH="203112" progId="Equation.3">
              <p:embed/>
            </p:oleObj>
          </a:graphicData>
        </a:graphic>
      </p:graphicFrame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922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791408772"/>
              </p:ext>
            </p:extLst>
          </p:nvPr>
        </p:nvGraphicFramePr>
        <p:xfrm>
          <a:off x="3941916" y="3789048"/>
          <a:ext cx="1980264" cy="1082675"/>
        </p:xfrm>
        <a:graphic>
          <a:graphicData uri="http://schemas.openxmlformats.org/presentationml/2006/ole">
            <p:oleObj spid="_x0000_s173851" name="Формула" r:id="rId7" imgW="749300" imgH="419100" progId="Equation.3">
              <p:embed/>
            </p:oleObj>
          </a:graphicData>
        </a:graphic>
      </p:graphicFrame>
      <p:graphicFrame>
        <p:nvGraphicFramePr>
          <p:cNvPr id="1434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888046566"/>
              </p:ext>
            </p:extLst>
          </p:nvPr>
        </p:nvGraphicFramePr>
        <p:xfrm>
          <a:off x="4119560" y="4869193"/>
          <a:ext cx="1657350" cy="900120"/>
        </p:xfrm>
        <a:graphic>
          <a:graphicData uri="http://schemas.openxmlformats.org/presentationml/2006/ole">
            <p:oleObj spid="_x0000_s173852" name="Формула" r:id="rId8" imgW="837836" imgH="393529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94094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Скругленный прямоугольник 18"/>
          <p:cNvSpPr/>
          <p:nvPr/>
        </p:nvSpPr>
        <p:spPr>
          <a:xfrm>
            <a:off x="2581264" y="5238760"/>
            <a:ext cx="3710008" cy="9144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161412" y="352409"/>
            <a:ext cx="8686847" cy="4524399"/>
          </a:xfr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eaLnBrk="1" hangingPunct="1">
              <a:buFont typeface="Wingdings" pitchFamily="2" charset="2"/>
              <a:buNone/>
            </a:pPr>
            <a:endParaRPr lang="ru-RU" sz="2400" dirty="0" smtClean="0"/>
          </a:p>
          <a:p>
            <a:pPr eaLnBrk="1" hangingPunct="1"/>
            <a:endParaRPr lang="ru-RU" sz="2400" dirty="0" smtClean="0"/>
          </a:p>
          <a:p>
            <a:pPr eaLnBrk="1" hangingPunct="1">
              <a:buFont typeface="Wingdings" pitchFamily="2" charset="2"/>
              <a:buNone/>
            </a:pPr>
            <a:r>
              <a:rPr lang="en-US" sz="2400" b="1" dirty="0" smtClean="0"/>
              <a:t>	</a:t>
            </a:r>
            <a:r>
              <a:rPr lang="en-US" sz="2400" b="1" i="1" dirty="0" smtClean="0"/>
              <a:t>g</a:t>
            </a:r>
            <a:r>
              <a:rPr lang="en-US" sz="2400" b="1" dirty="0" smtClean="0"/>
              <a:t> </a:t>
            </a:r>
            <a:r>
              <a:rPr lang="ru-RU" sz="2400" b="1" dirty="0" smtClean="0"/>
              <a:t> </a:t>
            </a:r>
            <a:r>
              <a:rPr lang="en-US" sz="2400" b="1" dirty="0" err="1" smtClean="0"/>
              <a:t>hám</a:t>
            </a:r>
            <a:r>
              <a:rPr lang="ru-RU" sz="2400" b="1" dirty="0" smtClean="0"/>
              <a:t> </a:t>
            </a:r>
            <a:r>
              <a:rPr lang="en-US" sz="2400" b="1" i="1" dirty="0" smtClean="0"/>
              <a:t>T</a:t>
            </a:r>
            <a:r>
              <a:rPr lang="ru-RU" sz="2400" b="1" dirty="0" smtClean="0"/>
              <a:t> 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turaqlı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shamalar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ushın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teńlemeniń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sheshimi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tómendegi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kóriniske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iye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boladı</a:t>
            </a:r>
            <a:endParaRPr lang="ru-RU" sz="2400" b="1" dirty="0" smtClean="0"/>
          </a:p>
          <a:p>
            <a:pPr eaLnBrk="1" hangingPunct="1"/>
            <a:endParaRPr lang="ru-RU" sz="2400" b="1" dirty="0" smtClean="0"/>
          </a:p>
          <a:p>
            <a:pPr eaLnBrk="1" hangingPunct="1">
              <a:buFont typeface="Wingdings" pitchFamily="2" charset="2"/>
              <a:buNone/>
            </a:pPr>
            <a:r>
              <a:rPr lang="en-US" sz="2400" b="1" dirty="0" smtClean="0"/>
              <a:t>	</a:t>
            </a:r>
            <a:r>
              <a:rPr lang="ru-RU" sz="2400" b="1" i="1" dirty="0" smtClean="0"/>
              <a:t>С </a:t>
            </a:r>
            <a:r>
              <a:rPr lang="en-US" sz="2400" b="1" dirty="0" err="1" smtClean="0"/>
              <a:t>turaqlı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shamanıń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mánisi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tómendegi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shártlerden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anıqlanadı</a:t>
            </a:r>
            <a:r>
              <a:rPr lang="en-US" sz="2400" b="1" dirty="0" smtClean="0"/>
              <a:t>:</a:t>
            </a:r>
            <a:endParaRPr lang="ru-RU" sz="2400" b="1" dirty="0" smtClean="0"/>
          </a:p>
          <a:p>
            <a:pPr eaLnBrk="1" hangingPunct="1"/>
            <a:endParaRPr lang="ru-RU" sz="2400" b="1" dirty="0" smtClean="0"/>
          </a:p>
          <a:p>
            <a:pPr eaLnBrk="1" hangingPunct="1">
              <a:buFont typeface="Wingdings" pitchFamily="2" charset="2"/>
              <a:buNone/>
            </a:pPr>
            <a:r>
              <a:rPr lang="en-US" sz="2400" b="1" dirty="0" smtClean="0"/>
              <a:t>	</a:t>
            </a:r>
            <a:r>
              <a:rPr lang="en-US" sz="2400" b="1" dirty="0" err="1" smtClean="0"/>
              <a:t>Molyar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massanı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esapqa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alsaq</a:t>
            </a:r>
            <a:endParaRPr lang="ru-RU" sz="2400" b="1" dirty="0" smtClean="0"/>
          </a:p>
        </p:txBody>
      </p:sp>
      <p:sp>
        <p:nvSpPr>
          <p:cNvPr id="205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206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14343" name="Object 7"/>
          <p:cNvGraphicFramePr>
            <a:graphicFrameLocks noChangeAspect="1"/>
          </p:cNvGraphicFramePr>
          <p:nvPr/>
        </p:nvGraphicFramePr>
        <p:xfrm>
          <a:off x="1947848" y="442896"/>
          <a:ext cx="1728787" cy="752475"/>
        </p:xfrm>
        <a:graphic>
          <a:graphicData uri="http://schemas.openxmlformats.org/presentationml/2006/ole">
            <p:oleObj spid="_x0000_s175030" name="Формула" r:id="rId4" imgW="939392" imgH="406224" progId="Equation.3">
              <p:embed/>
            </p:oleObj>
          </a:graphicData>
        </a:graphic>
      </p:graphicFrame>
      <p:sp>
        <p:nvSpPr>
          <p:cNvPr id="2061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14345" name="Object 9"/>
          <p:cNvGraphicFramePr>
            <a:graphicFrameLocks noChangeAspect="1"/>
          </p:cNvGraphicFramePr>
          <p:nvPr/>
        </p:nvGraphicFramePr>
        <p:xfrm>
          <a:off x="4752976" y="442896"/>
          <a:ext cx="1584325" cy="773113"/>
        </p:xfrm>
        <a:graphic>
          <a:graphicData uri="http://schemas.openxmlformats.org/presentationml/2006/ole">
            <p:oleObj spid="_x0000_s175031" name="Формула" r:id="rId5" imgW="799753" imgH="393529" progId="Equation.3">
              <p:embed/>
            </p:oleObj>
          </a:graphicData>
        </a:graphic>
      </p:graphicFrame>
      <p:sp>
        <p:nvSpPr>
          <p:cNvPr id="2062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1434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315587027"/>
              </p:ext>
            </p:extLst>
          </p:nvPr>
        </p:nvGraphicFramePr>
        <p:xfrm>
          <a:off x="3701573" y="1577961"/>
          <a:ext cx="4032250" cy="904875"/>
        </p:xfrm>
        <a:graphic>
          <a:graphicData uri="http://schemas.openxmlformats.org/presentationml/2006/ole">
            <p:oleObj spid="_x0000_s175032" name="Формула" r:id="rId6" imgW="1917700" imgH="457200" progId="Equation.3">
              <p:embed/>
            </p:oleObj>
          </a:graphicData>
        </a:graphic>
      </p:graphicFrame>
      <p:sp>
        <p:nvSpPr>
          <p:cNvPr id="2063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14349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703820533"/>
              </p:ext>
            </p:extLst>
          </p:nvPr>
        </p:nvGraphicFramePr>
        <p:xfrm>
          <a:off x="4472698" y="2977033"/>
          <a:ext cx="3889375" cy="900120"/>
        </p:xfrm>
        <a:graphic>
          <a:graphicData uri="http://schemas.openxmlformats.org/presentationml/2006/ole">
            <p:oleObj spid="_x0000_s175033" name="Формула" r:id="rId7" imgW="1968500" imgH="457200" progId="Equation.3">
              <p:embed/>
            </p:oleObj>
          </a:graphicData>
        </a:graphic>
      </p:graphicFrame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14351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851878679"/>
              </p:ext>
            </p:extLst>
          </p:nvPr>
        </p:nvGraphicFramePr>
        <p:xfrm>
          <a:off x="4932048" y="4149096"/>
          <a:ext cx="1890252" cy="540072"/>
        </p:xfrm>
        <a:graphic>
          <a:graphicData uri="http://schemas.openxmlformats.org/presentationml/2006/ole">
            <p:oleObj spid="_x0000_s175034" name="Формула" r:id="rId8" imgW="647700" imgH="228600" progId="Equation.3">
              <p:embed/>
            </p:oleObj>
          </a:graphicData>
        </a:graphic>
      </p:graphicFrame>
      <p:sp>
        <p:nvSpPr>
          <p:cNvPr id="2065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14353" name="Object 17"/>
          <p:cNvGraphicFramePr>
            <a:graphicFrameLocks noChangeAspect="1"/>
          </p:cNvGraphicFramePr>
          <p:nvPr/>
        </p:nvGraphicFramePr>
        <p:xfrm>
          <a:off x="2852728" y="5238760"/>
          <a:ext cx="3240087" cy="942975"/>
        </p:xfrm>
        <a:graphic>
          <a:graphicData uri="http://schemas.openxmlformats.org/presentationml/2006/ole">
            <p:oleObj spid="_x0000_s175035" name="Формула" r:id="rId9" imgW="1473200" imgH="431800" progId="Equation.3">
              <p:embed/>
            </p:oleObj>
          </a:graphicData>
        </a:graphic>
      </p:graphicFrame>
      <p:sp>
        <p:nvSpPr>
          <p:cNvPr id="18" name="Стрелка вниз 17"/>
          <p:cNvSpPr/>
          <p:nvPr/>
        </p:nvSpPr>
        <p:spPr>
          <a:xfrm>
            <a:off x="3667120" y="4786320"/>
            <a:ext cx="1538296" cy="542928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2928926" y="6215082"/>
            <a:ext cx="3144130" cy="46166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 fontAlgn="base"/>
            <a:r>
              <a:rPr lang="en-US" sz="2400" b="1" dirty="0" smtClean="0"/>
              <a:t>BAROMETRIK AŃLATPA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xmlns="" val="122553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763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710295888"/>
              </p:ext>
            </p:extLst>
          </p:nvPr>
        </p:nvGraphicFramePr>
        <p:xfrm>
          <a:off x="4078954" y="304800"/>
          <a:ext cx="1711325" cy="931863"/>
        </p:xfrm>
        <a:graphic>
          <a:graphicData uri="http://schemas.openxmlformats.org/presentationml/2006/ole">
            <p:oleObj spid="_x0000_s185843" name="Формула" r:id="rId5" imgW="774364" imgH="418918" progId="Equation.3">
              <p:embed/>
            </p:oleObj>
          </a:graphicData>
        </a:graphic>
      </p:graphicFrame>
      <p:graphicFrame>
        <p:nvGraphicFramePr>
          <p:cNvPr id="19763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017548540"/>
              </p:ext>
            </p:extLst>
          </p:nvPr>
        </p:nvGraphicFramePr>
        <p:xfrm>
          <a:off x="5983954" y="609600"/>
          <a:ext cx="420688" cy="338138"/>
        </p:xfrm>
        <a:graphic>
          <a:graphicData uri="http://schemas.openxmlformats.org/presentationml/2006/ole">
            <p:oleObj spid="_x0000_s185844" name="Формула" r:id="rId6" imgW="190417" imgH="152334" progId="Equation.3">
              <p:embed/>
            </p:oleObj>
          </a:graphicData>
        </a:graphic>
      </p:graphicFrame>
      <p:graphicFrame>
        <p:nvGraphicFramePr>
          <p:cNvPr id="19763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356599635"/>
              </p:ext>
            </p:extLst>
          </p:nvPr>
        </p:nvGraphicFramePr>
        <p:xfrm>
          <a:off x="6593554" y="304800"/>
          <a:ext cx="1177925" cy="876300"/>
        </p:xfrm>
        <a:graphic>
          <a:graphicData uri="http://schemas.openxmlformats.org/presentationml/2006/ole">
            <p:oleObj spid="_x0000_s185845" name="Формула" r:id="rId7" imgW="533169" imgH="393529" progId="Equation.3">
              <p:embed/>
            </p:oleObj>
          </a:graphicData>
        </a:graphic>
      </p:graphicFrame>
      <p:graphicFrame>
        <p:nvGraphicFramePr>
          <p:cNvPr id="19763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800711889"/>
              </p:ext>
            </p:extLst>
          </p:nvPr>
        </p:nvGraphicFramePr>
        <p:xfrm>
          <a:off x="7736554" y="304800"/>
          <a:ext cx="615950" cy="876300"/>
        </p:xfrm>
        <a:graphic>
          <a:graphicData uri="http://schemas.openxmlformats.org/presentationml/2006/ole">
            <p:oleObj spid="_x0000_s185846" name="Формула" r:id="rId8" imgW="279279" imgH="393529" progId="Equation.3">
              <p:embed/>
            </p:oleObj>
          </a:graphicData>
        </a:graphic>
      </p:graphicFrame>
      <p:graphicFrame>
        <p:nvGraphicFramePr>
          <p:cNvPr id="19763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226524202"/>
              </p:ext>
            </p:extLst>
          </p:nvPr>
        </p:nvGraphicFramePr>
        <p:xfrm>
          <a:off x="1151544" y="1537047"/>
          <a:ext cx="1965325" cy="450850"/>
        </p:xfrm>
        <a:graphic>
          <a:graphicData uri="http://schemas.openxmlformats.org/presentationml/2006/ole">
            <p:oleObj spid="_x0000_s185847" name="Формула" r:id="rId9" imgW="888614" imgH="203112" progId="Equation.3">
              <p:embed/>
            </p:oleObj>
          </a:graphicData>
        </a:graphic>
      </p:graphicFrame>
      <p:graphicFrame>
        <p:nvGraphicFramePr>
          <p:cNvPr id="19764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775321718"/>
              </p:ext>
            </p:extLst>
          </p:nvPr>
        </p:nvGraphicFramePr>
        <p:xfrm>
          <a:off x="3278188" y="1316682"/>
          <a:ext cx="1455738" cy="876300"/>
        </p:xfrm>
        <a:graphic>
          <a:graphicData uri="http://schemas.openxmlformats.org/presentationml/2006/ole">
            <p:oleObj spid="_x0000_s185848" name="Формула" r:id="rId10" imgW="660113" imgH="393529" progId="Equation.3">
              <p:embed/>
            </p:oleObj>
          </a:graphicData>
        </a:graphic>
      </p:graphicFrame>
      <p:graphicFrame>
        <p:nvGraphicFramePr>
          <p:cNvPr id="197641" name="Object 9"/>
          <p:cNvGraphicFramePr>
            <a:graphicFrameLocks noChangeAspect="1"/>
          </p:cNvGraphicFramePr>
          <p:nvPr/>
        </p:nvGraphicFramePr>
        <p:xfrm>
          <a:off x="609600" y="2667000"/>
          <a:ext cx="2016125" cy="876300"/>
        </p:xfrm>
        <a:graphic>
          <a:graphicData uri="http://schemas.openxmlformats.org/presentationml/2006/ole">
            <p:oleObj spid="_x0000_s185849" name="Формула" r:id="rId11" imgW="914400" imgH="393700" progId="Equation.3">
              <p:embed/>
            </p:oleObj>
          </a:graphicData>
        </a:graphic>
      </p:graphicFrame>
      <p:sp>
        <p:nvSpPr>
          <p:cNvPr id="197642" name="Text Box 10"/>
          <p:cNvSpPr txBox="1">
            <a:spLocks noChangeArrowheads="1"/>
          </p:cNvSpPr>
          <p:nvPr/>
        </p:nvSpPr>
        <p:spPr bwMode="auto">
          <a:xfrm>
            <a:off x="4904581" y="1524000"/>
            <a:ext cx="352583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 type="none" w="med" len="lg"/>
                <a:tailEnd type="none" w="med" len="lg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ru-RU" altLang="ru-RU" sz="2400" b="1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- </a:t>
            </a:r>
            <a:r>
              <a:rPr lang="en-US" altLang="ru-RU" sz="2400" b="1" dirty="0" err="1" smtClean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differencial</a:t>
            </a:r>
            <a:r>
              <a:rPr lang="en-US" altLang="ru-RU" sz="2400" b="1" dirty="0" smtClean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ru-RU" sz="2400" b="1" dirty="0" err="1" smtClean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teńlemeni</a:t>
            </a:r>
            <a:r>
              <a:rPr lang="en-US" altLang="ru-RU" sz="2400" b="1" dirty="0" smtClean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ru-RU" sz="2400" b="1" dirty="0" err="1" smtClean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sheshemiz</a:t>
            </a:r>
            <a:endParaRPr lang="ru-RU" altLang="ru-RU" sz="2400" b="1" dirty="0">
              <a:solidFill>
                <a:srgbClr val="000000"/>
              </a:solidFill>
              <a:latin typeface="+mn-lt"/>
              <a:cs typeface="Times New Roman" panose="02020603050405020304" pitchFamily="18" charset="0"/>
            </a:endParaRPr>
          </a:p>
        </p:txBody>
      </p:sp>
      <p:graphicFrame>
        <p:nvGraphicFramePr>
          <p:cNvPr id="197643" name="Object 11"/>
          <p:cNvGraphicFramePr>
            <a:graphicFrameLocks noChangeAspect="1"/>
          </p:cNvGraphicFramePr>
          <p:nvPr/>
        </p:nvGraphicFramePr>
        <p:xfrm>
          <a:off x="2895600" y="2895600"/>
          <a:ext cx="420688" cy="338138"/>
        </p:xfrm>
        <a:graphic>
          <a:graphicData uri="http://schemas.openxmlformats.org/presentationml/2006/ole">
            <p:oleObj spid="_x0000_s185850" name="Формула" r:id="rId12" imgW="190417" imgH="152334" progId="Equation.3">
              <p:embed/>
            </p:oleObj>
          </a:graphicData>
        </a:graphic>
      </p:graphicFrame>
      <p:graphicFrame>
        <p:nvGraphicFramePr>
          <p:cNvPr id="197644" name="Object 12"/>
          <p:cNvGraphicFramePr>
            <a:graphicFrameLocks noChangeAspect="1"/>
          </p:cNvGraphicFramePr>
          <p:nvPr/>
        </p:nvGraphicFramePr>
        <p:xfrm>
          <a:off x="3581400" y="2438400"/>
          <a:ext cx="2817813" cy="1274763"/>
        </p:xfrm>
        <a:graphic>
          <a:graphicData uri="http://schemas.openxmlformats.org/presentationml/2006/ole">
            <p:oleObj spid="_x0000_s185851" name="Формула" r:id="rId13" imgW="1104421" imgH="495085" progId="Equation.3">
              <p:embed/>
            </p:oleObj>
          </a:graphicData>
        </a:graphic>
      </p:graphicFrame>
      <p:graphicFrame>
        <p:nvGraphicFramePr>
          <p:cNvPr id="19764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483400279"/>
              </p:ext>
            </p:extLst>
          </p:nvPr>
        </p:nvGraphicFramePr>
        <p:xfrm>
          <a:off x="2501724" y="3609024"/>
          <a:ext cx="3400425" cy="1111250"/>
        </p:xfrm>
        <a:graphic>
          <a:graphicData uri="http://schemas.openxmlformats.org/presentationml/2006/ole">
            <p:oleObj spid="_x0000_s185852" name="Формула" r:id="rId14" imgW="1333500" imgH="431800" progId="Equation.3">
              <p:embed/>
            </p:oleObj>
          </a:graphicData>
        </a:graphic>
      </p:graphicFrame>
      <p:graphicFrame>
        <p:nvGraphicFramePr>
          <p:cNvPr id="197646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581933055"/>
              </p:ext>
            </p:extLst>
          </p:nvPr>
        </p:nvGraphicFramePr>
        <p:xfrm>
          <a:off x="6393230" y="3969072"/>
          <a:ext cx="420688" cy="338138"/>
        </p:xfrm>
        <a:graphic>
          <a:graphicData uri="http://schemas.openxmlformats.org/presentationml/2006/ole">
            <p:oleObj spid="_x0000_s185853" name="Формула" r:id="rId15" imgW="190417" imgH="152334" progId="Equation.3">
              <p:embed/>
            </p:oleObj>
          </a:graphicData>
        </a:graphic>
      </p:graphicFrame>
      <p:graphicFrame>
        <p:nvGraphicFramePr>
          <p:cNvPr id="197647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952493508"/>
              </p:ext>
            </p:extLst>
          </p:nvPr>
        </p:nvGraphicFramePr>
        <p:xfrm>
          <a:off x="341436" y="4748857"/>
          <a:ext cx="4275138" cy="1111250"/>
        </p:xfrm>
        <a:graphic>
          <a:graphicData uri="http://schemas.openxmlformats.org/presentationml/2006/ole">
            <p:oleObj spid="_x0000_s185854" name="Формула" r:id="rId16" imgW="1676400" imgH="431800" progId="Equation.3">
              <p:embed/>
            </p:oleObj>
          </a:graphicData>
        </a:graphic>
      </p:graphicFrame>
      <p:sp>
        <p:nvSpPr>
          <p:cNvPr id="197648" name="Text Box 16"/>
          <p:cNvSpPr txBox="1">
            <a:spLocks noChangeArrowheads="1"/>
          </p:cNvSpPr>
          <p:nvPr/>
        </p:nvSpPr>
        <p:spPr bwMode="auto">
          <a:xfrm>
            <a:off x="4784725" y="4697708"/>
            <a:ext cx="282243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 type="none" w="med" len="lg"/>
                <a:tailEnd type="none" w="med" len="lg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ru-RU" altLang="ru-RU" sz="2400" b="1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- </a:t>
            </a:r>
            <a:r>
              <a:rPr lang="en-US" altLang="ru-RU" sz="2400" b="1" dirty="0" err="1" smtClean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Barometrik</a:t>
            </a:r>
            <a:r>
              <a:rPr lang="en-US" altLang="ru-RU" sz="2400" b="1" dirty="0" smtClean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ru-RU" sz="2400" b="1" dirty="0" err="1" smtClean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ańlatpa</a:t>
            </a:r>
            <a:endParaRPr lang="en-US" altLang="ru-RU" sz="2400" b="1" dirty="0">
              <a:solidFill>
                <a:srgbClr val="000000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97649" name="Text Box 17"/>
          <p:cNvSpPr txBox="1">
            <a:spLocks noChangeArrowheads="1"/>
          </p:cNvSpPr>
          <p:nvPr/>
        </p:nvSpPr>
        <p:spPr bwMode="auto">
          <a:xfrm>
            <a:off x="4892126" y="5200648"/>
            <a:ext cx="301338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 type="none" w="med" len="lg"/>
                <a:tailEnd type="none" w="med" len="lg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ru-RU" sz="2400" b="1" dirty="0">
                <a:solidFill>
                  <a:srgbClr val="000000"/>
                </a:solidFill>
                <a:latin typeface="Book Antiqua" panose="02040602050305030304" pitchFamily="18" charset="0"/>
                <a:cs typeface="Times New Roman" panose="02020603050405020304" pitchFamily="18" charset="0"/>
              </a:rPr>
              <a:t>h</a:t>
            </a:r>
            <a:r>
              <a:rPr lang="en-US" altLang="ru-RU" sz="2400" b="1" baseline="-25000" dirty="0">
                <a:solidFill>
                  <a:srgbClr val="000000"/>
                </a:solidFill>
                <a:latin typeface="Book Antiqua" panose="02040602050305030304" pitchFamily="18" charset="0"/>
                <a:cs typeface="Times New Roman" panose="02020603050405020304" pitchFamily="18" charset="0"/>
              </a:rPr>
              <a:t>1</a:t>
            </a:r>
            <a:r>
              <a:rPr lang="en-US" altLang="ru-RU" sz="2400" b="1" dirty="0">
                <a:solidFill>
                  <a:srgbClr val="000000"/>
                </a:solidFill>
                <a:latin typeface="Book Antiqua" panose="02040602050305030304" pitchFamily="18" charset="0"/>
                <a:cs typeface="Times New Roman" panose="02020603050405020304" pitchFamily="18" charset="0"/>
              </a:rPr>
              <a:t>=0 </a:t>
            </a:r>
            <a:r>
              <a:rPr lang="en-US" altLang="ru-RU" sz="2400" b="1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– </a:t>
            </a:r>
            <a:r>
              <a:rPr lang="en-US" altLang="ru-RU" sz="2400" b="1" dirty="0" err="1" smtClean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teńiz</a:t>
            </a:r>
            <a:r>
              <a:rPr lang="en-US" altLang="ru-RU" sz="2400" b="1" dirty="0" smtClean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ru-RU" sz="2400" b="1" dirty="0" err="1" smtClean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qáddinen</a:t>
            </a:r>
            <a:endParaRPr lang="ru-RU" altLang="ru-RU" sz="2400" b="1" dirty="0">
              <a:solidFill>
                <a:srgbClr val="000000"/>
              </a:solidFill>
              <a:latin typeface="+mn-lt"/>
              <a:cs typeface="Times New Roman" panose="02020603050405020304" pitchFamily="18" charset="0"/>
            </a:endParaRPr>
          </a:p>
        </p:txBody>
      </p:sp>
      <p:graphicFrame>
        <p:nvGraphicFramePr>
          <p:cNvPr id="2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568681933"/>
              </p:ext>
            </p:extLst>
          </p:nvPr>
        </p:nvGraphicFramePr>
        <p:xfrm>
          <a:off x="521460" y="284930"/>
          <a:ext cx="2805113" cy="450850"/>
        </p:xfrm>
        <a:graphic>
          <a:graphicData uri="http://schemas.openxmlformats.org/presentationml/2006/ole">
            <p:oleObj spid="_x0000_s185855" name="Формула" r:id="rId17" imgW="1269449" imgH="203112" progId="Equation.3">
              <p:embed/>
            </p:oleObj>
          </a:graphicData>
        </a:graphic>
      </p:graphicFrame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61064721"/>
              </p:ext>
            </p:extLst>
          </p:nvPr>
        </p:nvGraphicFramePr>
        <p:xfrm>
          <a:off x="971520" y="818652"/>
          <a:ext cx="1711325" cy="450850"/>
        </p:xfrm>
        <a:graphic>
          <a:graphicData uri="http://schemas.openxmlformats.org/presentationml/2006/ole">
            <p:oleObj spid="_x0000_s185856" name="Формула" r:id="rId18" imgW="774364" imgH="203112" progId="Equation.3">
              <p:embed/>
            </p:oleObj>
          </a:graphicData>
        </a:graphic>
      </p:graphicFrame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155655627"/>
              </p:ext>
            </p:extLst>
          </p:nvPr>
        </p:nvGraphicFramePr>
        <p:xfrm>
          <a:off x="5382108" y="5662313"/>
          <a:ext cx="3011488" cy="1111250"/>
        </p:xfrm>
        <a:graphic>
          <a:graphicData uri="http://schemas.openxmlformats.org/presentationml/2006/ole">
            <p:oleObj spid="_x0000_s185857" name="Формула" r:id="rId19" imgW="1180588" imgH="431613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013022475"/>
      </p:ext>
    </p:extLst>
  </p:cSld>
  <p:clrMapOvr>
    <a:masterClrMapping/>
  </p:clrMapOvr>
  <p:transition spd="slow">
    <p:random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7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7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7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7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7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7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7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7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7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7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7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7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7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7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97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7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7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7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97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97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97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97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97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976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97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97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97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97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42" grpId="0" autoUpdateAnimBg="0"/>
      <p:bldP spid="197648" grpId="0" autoUpdateAnimBg="0"/>
      <p:bldP spid="197649" grpId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Скругленный прямоугольник 31"/>
          <p:cNvSpPr/>
          <p:nvPr/>
        </p:nvSpPr>
        <p:spPr>
          <a:xfrm>
            <a:off x="1042968" y="3519488"/>
            <a:ext cx="2352688" cy="1538296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Скругленный прямоугольник 30"/>
          <p:cNvSpPr/>
          <p:nvPr/>
        </p:nvSpPr>
        <p:spPr>
          <a:xfrm>
            <a:off x="4843464" y="5600712"/>
            <a:ext cx="3890984" cy="1085856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Скругленный прямоугольник 25"/>
          <p:cNvSpPr/>
          <p:nvPr/>
        </p:nvSpPr>
        <p:spPr>
          <a:xfrm>
            <a:off x="4843464" y="3790951"/>
            <a:ext cx="3890984" cy="1085856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4662488" y="171432"/>
            <a:ext cx="4343424" cy="3260727"/>
          </a:xfr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400" dirty="0" smtClean="0"/>
              <a:t> </a:t>
            </a:r>
            <a:endParaRPr lang="en-US" sz="2400" dirty="0" smtClean="0"/>
          </a:p>
          <a:p>
            <a:pPr marL="0" indent="0" algn="ctr">
              <a:buNone/>
            </a:pPr>
            <a:r>
              <a:rPr lang="en-US" sz="2200" b="1" dirty="0" err="1" smtClean="0"/>
              <a:t>Bir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tárepten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gravitaciyalıq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tartılısıw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hám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ekinshi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tárepten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molekulalardıń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ıssılıq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háreketi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gazdıń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qanday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stacionar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halatqa</a:t>
            </a:r>
            <a:r>
              <a:rPr lang="en-US" sz="2200" b="1" dirty="0" smtClean="0"/>
              <a:t>, </a:t>
            </a:r>
            <a:r>
              <a:rPr lang="en-US" sz="2200" b="1" dirty="0" err="1" smtClean="0"/>
              <a:t>yaǵnıy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basımnıń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biyiklik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boyınsha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kemeyiwine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alıp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keledi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hám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tómendegi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barometrik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ańlatpa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arqalı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anıqlanadı</a:t>
            </a:r>
            <a:endParaRPr lang="ru-RU" sz="2200" b="1" dirty="0" smtClean="0"/>
          </a:p>
        </p:txBody>
      </p:sp>
      <p:sp>
        <p:nvSpPr>
          <p:cNvPr id="3078" name="Rectangle 9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15368" name="Object 8"/>
          <p:cNvGraphicFramePr>
            <a:graphicFrameLocks noChangeAspect="1"/>
          </p:cNvGraphicFramePr>
          <p:nvPr/>
        </p:nvGraphicFramePr>
        <p:xfrm>
          <a:off x="4843464" y="3790952"/>
          <a:ext cx="3800496" cy="1104592"/>
        </p:xfrm>
        <a:graphic>
          <a:graphicData uri="http://schemas.openxmlformats.org/presentationml/2006/ole">
            <p:oleObj spid="_x0000_s186602" name="Формула" r:id="rId4" imgW="1473200" imgH="431800" progId="Equation.3">
              <p:embed/>
            </p:oleObj>
          </a:graphicData>
        </a:graphic>
      </p:graphicFrame>
      <p:cxnSp>
        <p:nvCxnSpPr>
          <p:cNvPr id="8" name="Прямая со стрелкой 7"/>
          <p:cNvCxnSpPr/>
          <p:nvPr/>
        </p:nvCxnSpPr>
        <p:spPr>
          <a:xfrm rot="5400000" flipH="1" flipV="1">
            <a:off x="-946974" y="1799422"/>
            <a:ext cx="3256774" cy="79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>
            <a:off x="500040" y="3248024"/>
            <a:ext cx="407196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Дуга 19"/>
          <p:cNvSpPr/>
          <p:nvPr/>
        </p:nvSpPr>
        <p:spPr>
          <a:xfrm>
            <a:off x="681016" y="-1547840"/>
            <a:ext cx="6153184" cy="4524400"/>
          </a:xfrm>
          <a:prstGeom prst="arc">
            <a:avLst>
              <a:gd name="adj1" fmla="val 5587480"/>
              <a:gd name="adj2" fmla="val 10528785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22" name="Object 8"/>
          <p:cNvGraphicFramePr>
            <a:graphicFrameLocks noChangeAspect="1"/>
          </p:cNvGraphicFramePr>
          <p:nvPr/>
        </p:nvGraphicFramePr>
        <p:xfrm>
          <a:off x="138088" y="0"/>
          <a:ext cx="427037" cy="460375"/>
        </p:xfrm>
        <a:graphic>
          <a:graphicData uri="http://schemas.openxmlformats.org/presentationml/2006/ole">
            <p:oleObj spid="_x0000_s186603" name="Формула" r:id="rId5" imgW="152268" imgH="164957" progId="Equation.3">
              <p:embed/>
            </p:oleObj>
          </a:graphicData>
        </a:graphic>
      </p:graphicFrame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38088" y="623872"/>
          <a:ext cx="461963" cy="638175"/>
        </p:xfrm>
        <a:graphic>
          <a:graphicData uri="http://schemas.openxmlformats.org/presentationml/2006/ole">
            <p:oleObj spid="_x0000_s186604" name="Формула" r:id="rId6" imgW="165028" imgH="228501" progId="Equation.3">
              <p:embed/>
            </p:oleObj>
          </a:graphicData>
        </a:graphic>
      </p:graphicFrame>
      <p:graphicFrame>
        <p:nvGraphicFramePr>
          <p:cNvPr id="3" name="Object 8"/>
          <p:cNvGraphicFramePr>
            <a:graphicFrameLocks noChangeAspect="1"/>
          </p:cNvGraphicFramePr>
          <p:nvPr/>
        </p:nvGraphicFramePr>
        <p:xfrm>
          <a:off x="4119560" y="2705096"/>
          <a:ext cx="355600" cy="495300"/>
        </p:xfrm>
        <a:graphic>
          <a:graphicData uri="http://schemas.openxmlformats.org/presentationml/2006/ole">
            <p:oleObj spid="_x0000_s186605" name="Формула" r:id="rId7" imgW="126725" imgH="177415" progId="Equation.3">
              <p:embed/>
            </p:oleObj>
          </a:graphicData>
        </a:graphic>
      </p:graphicFrame>
      <p:graphicFrame>
        <p:nvGraphicFramePr>
          <p:cNvPr id="4" name="Object 8"/>
          <p:cNvGraphicFramePr>
            <a:graphicFrameLocks noChangeAspect="1"/>
          </p:cNvGraphicFramePr>
          <p:nvPr/>
        </p:nvGraphicFramePr>
        <p:xfrm>
          <a:off x="228576" y="2976560"/>
          <a:ext cx="355600" cy="495300"/>
        </p:xfrm>
        <a:graphic>
          <a:graphicData uri="http://schemas.openxmlformats.org/presentationml/2006/ole">
            <p:oleObj spid="_x0000_s186606" name="Формула" r:id="rId8" imgW="126725" imgH="177415" progId="Equation.3">
              <p:embed/>
            </p:oleObj>
          </a:graphicData>
        </a:graphic>
      </p:graphicFrame>
      <p:sp>
        <p:nvSpPr>
          <p:cNvPr id="27" name="Rectangle 6"/>
          <p:cNvSpPr txBox="1">
            <a:spLocks noChangeArrowheads="1"/>
          </p:cNvSpPr>
          <p:nvPr/>
        </p:nvSpPr>
        <p:spPr>
          <a:xfrm>
            <a:off x="228576" y="5600712"/>
            <a:ext cx="4343424" cy="99536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lvl="0" indent="-342900" algn="ctr">
              <a:spcBef>
                <a:spcPct val="20000"/>
              </a:spcBef>
            </a:pPr>
            <a:r>
              <a:rPr lang="ru-RU" sz="2400" b="1" dirty="0" smtClean="0"/>
              <a:t>	</a:t>
            </a:r>
            <a:r>
              <a:rPr lang="en-US" sz="2400" b="1" dirty="0" err="1" smtClean="0"/>
              <a:t>Awırlıq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kúshi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maydanı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tásirinde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molekulalardıń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biyiklik</a:t>
            </a:r>
            <a:r>
              <a:rPr lang="en-US" sz="2400" b="1" dirty="0" smtClean="0"/>
              <a:t> </a:t>
            </a:r>
          </a:p>
          <a:p>
            <a:pPr marL="342900" lvl="0" indent="-342900" algn="ctr">
              <a:spcBef>
                <a:spcPct val="20000"/>
              </a:spcBef>
            </a:pPr>
            <a:r>
              <a:rPr lang="en-US" sz="2400" b="1" dirty="0" err="1" smtClean="0"/>
              <a:t>boyınsha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bólistiriliwi</a:t>
            </a:r>
            <a:endParaRPr lang="ru-RU" sz="2400" b="1" dirty="0" smtClean="0"/>
          </a:p>
        </p:txBody>
      </p:sp>
      <p:graphicFrame>
        <p:nvGraphicFramePr>
          <p:cNvPr id="17412" name="Object 4"/>
          <p:cNvGraphicFramePr>
            <a:graphicFrameLocks noChangeAspect="1"/>
          </p:cNvGraphicFramePr>
          <p:nvPr/>
        </p:nvGraphicFramePr>
        <p:xfrm>
          <a:off x="1314432" y="3519488"/>
          <a:ext cx="1900248" cy="611709"/>
        </p:xfrm>
        <a:graphic>
          <a:graphicData uri="http://schemas.openxmlformats.org/presentationml/2006/ole">
            <p:oleObj spid="_x0000_s186607" name="Формула" r:id="rId9" imgW="558558" imgH="177723" progId="Equation.3">
              <p:embed/>
            </p:oleObj>
          </a:graphicData>
        </a:graphic>
      </p:graphicFrame>
      <p:graphicFrame>
        <p:nvGraphicFramePr>
          <p:cNvPr id="17416" name="Object 8"/>
          <p:cNvGraphicFramePr>
            <a:graphicFrameLocks noChangeAspect="1"/>
          </p:cNvGraphicFramePr>
          <p:nvPr/>
        </p:nvGraphicFramePr>
        <p:xfrm>
          <a:off x="5024440" y="5600712"/>
          <a:ext cx="3667652" cy="1085856"/>
        </p:xfrm>
        <a:graphic>
          <a:graphicData uri="http://schemas.openxmlformats.org/presentationml/2006/ole">
            <p:oleObj spid="_x0000_s186608" name="Формула" r:id="rId10" imgW="1447800" imgH="431800" progId="Equation.3">
              <p:embed/>
            </p:oleObj>
          </a:graphicData>
        </a:graphic>
      </p:graphicFrame>
      <p:graphicFrame>
        <p:nvGraphicFramePr>
          <p:cNvPr id="17414" name="Object 6"/>
          <p:cNvGraphicFramePr>
            <a:graphicFrameLocks noChangeAspect="1"/>
          </p:cNvGraphicFramePr>
          <p:nvPr/>
        </p:nvGraphicFramePr>
        <p:xfrm>
          <a:off x="1223944" y="4152904"/>
          <a:ext cx="2052649" cy="723904"/>
        </p:xfrm>
        <a:graphic>
          <a:graphicData uri="http://schemas.openxmlformats.org/presentationml/2006/ole">
            <p:oleObj spid="_x0000_s186609" name="Формула" r:id="rId11" imgW="647700" imgH="228600" progId="Equation.3">
              <p:embed/>
            </p:oleObj>
          </a:graphicData>
        </a:graphic>
      </p:graphicFrame>
      <p:sp>
        <p:nvSpPr>
          <p:cNvPr id="34" name="Стрелка вниз 33"/>
          <p:cNvSpPr/>
          <p:nvPr/>
        </p:nvSpPr>
        <p:spPr>
          <a:xfrm>
            <a:off x="6291272" y="3338512"/>
            <a:ext cx="1085856" cy="542928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Стрелка вправо 34"/>
          <p:cNvSpPr/>
          <p:nvPr/>
        </p:nvSpPr>
        <p:spPr>
          <a:xfrm>
            <a:off x="3395656" y="3971928"/>
            <a:ext cx="1447808" cy="63341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Стрелка вниз 35"/>
          <p:cNvSpPr/>
          <p:nvPr/>
        </p:nvSpPr>
        <p:spPr>
          <a:xfrm>
            <a:off x="6291272" y="4876808"/>
            <a:ext cx="1085856" cy="766770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Стрелка вправо 36"/>
          <p:cNvSpPr/>
          <p:nvPr/>
        </p:nvSpPr>
        <p:spPr>
          <a:xfrm>
            <a:off x="4500562" y="5781688"/>
            <a:ext cx="428628" cy="63341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6818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>
          <a:xfrm>
            <a:off x="228576" y="3338512"/>
            <a:ext cx="8596360" cy="1143000"/>
          </a:xfr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just" eaLnBrk="1" hangingPunct="1"/>
            <a:r>
              <a:rPr lang="en-US" sz="2200" b="1" i="1" dirty="0" smtClean="0"/>
              <a:t>	</a:t>
            </a:r>
            <a:r>
              <a:rPr lang="en-US" sz="2200" b="1" i="1" dirty="0" err="1" smtClean="0"/>
              <a:t>Bolcman</a:t>
            </a:r>
            <a:r>
              <a:rPr lang="en-US" sz="2200" b="1" i="1" dirty="0" smtClean="0"/>
              <a:t> </a:t>
            </a:r>
            <a:r>
              <a:rPr lang="en-US" sz="2200" b="1" i="1" dirty="0" err="1" smtClean="0"/>
              <a:t>bólistiriliwi</a:t>
            </a:r>
            <a:r>
              <a:rPr lang="en-US" sz="2200" b="1" i="1" dirty="0" smtClean="0"/>
              <a:t> </a:t>
            </a:r>
            <a:r>
              <a:rPr lang="ru-RU" sz="2200" b="1" i="1" dirty="0" smtClean="0"/>
              <a:t> </a:t>
            </a:r>
            <a:r>
              <a:rPr lang="ru-RU" sz="2200" b="1" dirty="0" smtClean="0"/>
              <a:t>–  </a:t>
            </a:r>
            <a:r>
              <a:rPr lang="en-US" sz="2200" b="1" dirty="0" err="1" smtClean="0"/>
              <a:t>potencial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energiyaǵa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baylanıslı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bolǵan</a:t>
            </a:r>
            <a:r>
              <a:rPr lang="en-US" sz="2200" b="1" dirty="0" smtClean="0"/>
              <a:t>, </a:t>
            </a:r>
            <a:r>
              <a:rPr lang="en-US" sz="2200" b="1" dirty="0" err="1" smtClean="0"/>
              <a:t>bóleksheler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koncentraciyasınıń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keńisliktegi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teń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salmaqlılıq</a:t>
            </a:r>
            <a:r>
              <a:rPr lang="en-US" sz="2200" b="1" dirty="0" smtClean="0"/>
              <a:t>  </a:t>
            </a:r>
            <a:r>
              <a:rPr lang="en-US" sz="2200" b="1" dirty="0" err="1" smtClean="0"/>
              <a:t>bólistiriliwin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xarakterleydi</a:t>
            </a:r>
            <a:r>
              <a:rPr lang="en-US" sz="2200" b="1" dirty="0" smtClean="0"/>
              <a:t>.  </a:t>
            </a:r>
            <a:endParaRPr lang="ru-RU" sz="2200" b="1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319064" y="188568"/>
            <a:ext cx="8686848" cy="1447808"/>
          </a:xfr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just" eaLnBrk="1" hangingPunct="1">
              <a:buFont typeface="Wingdings" pitchFamily="2" charset="2"/>
              <a:buNone/>
            </a:pPr>
            <a:r>
              <a:rPr lang="ru-RU" sz="2400" dirty="0" smtClean="0"/>
              <a:t>      </a:t>
            </a:r>
            <a:r>
              <a:rPr lang="en-US" sz="2400" dirty="0" smtClean="0"/>
              <a:t>	</a:t>
            </a:r>
            <a:r>
              <a:rPr lang="en-US" sz="2400" b="1" dirty="0" err="1" smtClean="0"/>
              <a:t>Bólekshelerge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awırlıq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kúshi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ornına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basqa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kúshler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yaǵnıy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oraydan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qashıwshı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yaki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elektrostatikalıq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kúshler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tásir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etiwi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múmkin</a:t>
            </a:r>
            <a:r>
              <a:rPr lang="en-US" sz="2400" b="1" dirty="0" smtClean="0"/>
              <a:t>. </a:t>
            </a:r>
            <a:r>
              <a:rPr lang="en-US" sz="2400" b="1" dirty="0" err="1" smtClean="0"/>
              <a:t>Bul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halda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bólistiriliw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funkciyası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tómendegi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kóriniske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iye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boladı</a:t>
            </a:r>
            <a:r>
              <a:rPr lang="en-US" sz="2400" b="1" dirty="0" smtClean="0"/>
              <a:t>:</a:t>
            </a:r>
            <a:endParaRPr lang="ru-RU" sz="2400" dirty="0" smtClean="0"/>
          </a:p>
          <a:p>
            <a:pPr eaLnBrk="1" hangingPunct="1">
              <a:buFont typeface="Wingdings" pitchFamily="2" charset="2"/>
              <a:buNone/>
            </a:pPr>
            <a:endParaRPr lang="ru-RU" sz="2400" dirty="0" smtClean="0"/>
          </a:p>
          <a:p>
            <a:pPr eaLnBrk="1" hangingPunct="1">
              <a:buFont typeface="Wingdings" pitchFamily="2" charset="2"/>
              <a:buNone/>
            </a:pPr>
            <a:endParaRPr lang="ru-RU" sz="2400" dirty="0" smtClean="0"/>
          </a:p>
        </p:txBody>
      </p:sp>
      <p:sp>
        <p:nvSpPr>
          <p:cNvPr id="4106" name="Rectangle 5"/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0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08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09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4110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pSp>
        <p:nvGrpSpPr>
          <p:cNvPr id="22" name="Группа 21"/>
          <p:cNvGrpSpPr/>
          <p:nvPr/>
        </p:nvGrpSpPr>
        <p:grpSpPr>
          <a:xfrm>
            <a:off x="228576" y="1873226"/>
            <a:ext cx="4071960" cy="1936750"/>
            <a:chOff x="228576" y="1800216"/>
            <a:chExt cx="4071960" cy="1936750"/>
          </a:xfrm>
        </p:grpSpPr>
        <p:sp>
          <p:nvSpPr>
            <p:cNvPr id="18" name="Скругленный прямоугольник 17"/>
            <p:cNvSpPr/>
            <p:nvPr/>
          </p:nvSpPr>
          <p:spPr>
            <a:xfrm>
              <a:off x="228576" y="1800216"/>
              <a:ext cx="4071960" cy="1447808"/>
            </a:xfrm>
            <a:prstGeom prst="roundRect">
              <a:avLst/>
            </a:prstGeom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aphicFrame>
          <p:nvGraphicFramePr>
            <p:cNvPr id="17420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1670653786"/>
                </p:ext>
              </p:extLst>
            </p:nvPr>
          </p:nvGraphicFramePr>
          <p:xfrm>
            <a:off x="362596" y="1800216"/>
            <a:ext cx="3836988" cy="1936750"/>
          </p:xfrm>
          <a:graphic>
            <a:graphicData uri="http://schemas.openxmlformats.org/presentationml/2006/ole">
              <p:oleObj spid="_x0000_s176448" name="Формула" r:id="rId4" imgW="1295400" imgH="660400" progId="Equation.3">
                <p:embed/>
              </p:oleObj>
            </a:graphicData>
          </a:graphic>
        </p:graphicFrame>
      </p:grpSp>
      <p:sp>
        <p:nvSpPr>
          <p:cNvPr id="4111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5386392" y="1981192"/>
            <a:ext cx="2805128" cy="95410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ru-RU" sz="2800" b="1" dirty="0" smtClean="0">
                <a:solidFill>
                  <a:prstClr val="black"/>
                </a:solidFill>
              </a:rPr>
              <a:t>	 </a:t>
            </a:r>
            <a:r>
              <a:rPr lang="en-US" sz="2800" b="1" dirty="0" err="1" smtClean="0">
                <a:solidFill>
                  <a:prstClr val="black"/>
                </a:solidFill>
              </a:rPr>
              <a:t>Bolcman</a:t>
            </a:r>
            <a:r>
              <a:rPr lang="en-US" sz="2800" b="1" dirty="0" smtClean="0">
                <a:solidFill>
                  <a:prstClr val="black"/>
                </a:solidFill>
              </a:rPr>
              <a:t> </a:t>
            </a:r>
            <a:r>
              <a:rPr lang="en-US" sz="2800" b="1" dirty="0" err="1" smtClean="0">
                <a:solidFill>
                  <a:prstClr val="black"/>
                </a:solidFill>
              </a:rPr>
              <a:t>bólistiriliwi</a:t>
            </a:r>
            <a:r>
              <a:rPr lang="en-US" sz="2800" b="1" dirty="0" smtClean="0">
                <a:solidFill>
                  <a:prstClr val="black"/>
                </a:solidFill>
              </a:rPr>
              <a:t> </a:t>
            </a:r>
            <a:r>
              <a:rPr lang="ru-RU" sz="24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5567368" y="4876808"/>
            <a:ext cx="3100392" cy="80021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solidFill>
                  <a:prstClr val="black"/>
                </a:solidFill>
              </a:rPr>
              <a:t> </a:t>
            </a:r>
            <a:r>
              <a:rPr lang="ru-RU" sz="2200" b="1" i="1" dirty="0" smtClean="0">
                <a:solidFill>
                  <a:prstClr val="black"/>
                </a:solidFill>
              </a:rPr>
              <a:t>Е</a:t>
            </a:r>
            <a:r>
              <a:rPr lang="en-US" sz="2200" b="1" i="1" dirty="0" smtClean="0">
                <a:solidFill>
                  <a:prstClr val="black"/>
                </a:solidFill>
              </a:rPr>
              <a:t>p</a:t>
            </a:r>
            <a:r>
              <a:rPr lang="ru-RU" sz="2200" b="1" dirty="0" smtClean="0">
                <a:solidFill>
                  <a:prstClr val="black"/>
                </a:solidFill>
              </a:rPr>
              <a:t> – </a:t>
            </a:r>
            <a:r>
              <a:rPr lang="en-US" sz="2200" b="1" dirty="0" err="1" smtClean="0">
                <a:solidFill>
                  <a:prstClr val="black"/>
                </a:solidFill>
              </a:rPr>
              <a:t>kúsh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maydanınıń</a:t>
            </a:r>
            <a:r>
              <a:rPr lang="en-US" sz="2200" b="1" dirty="0" smtClean="0">
                <a:solidFill>
                  <a:prstClr val="black"/>
                </a:solidFill>
              </a:rPr>
              <a:t>         </a:t>
            </a:r>
            <a:r>
              <a:rPr lang="en-US" sz="2200" b="1" dirty="0" err="1" smtClean="0">
                <a:solidFill>
                  <a:prstClr val="black"/>
                </a:solidFill>
              </a:rPr>
              <a:t>potencial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energiyası</a:t>
            </a:r>
            <a:r>
              <a:rPr lang="en-US" sz="2200" b="1" dirty="0" smtClean="0">
                <a:solidFill>
                  <a:prstClr val="black"/>
                </a:solidFill>
              </a:rPr>
              <a:t>. </a:t>
            </a:r>
            <a:endParaRPr lang="ru-RU" sz="2200" b="1" dirty="0"/>
          </a:p>
        </p:txBody>
      </p:sp>
      <p:sp>
        <p:nvSpPr>
          <p:cNvPr id="24" name="Стрелка вправо 23"/>
          <p:cNvSpPr/>
          <p:nvPr/>
        </p:nvSpPr>
        <p:spPr>
          <a:xfrm>
            <a:off x="4300536" y="2162168"/>
            <a:ext cx="1085856" cy="723904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Скругленный прямоугольник 24"/>
          <p:cNvSpPr/>
          <p:nvPr/>
        </p:nvSpPr>
        <p:spPr>
          <a:xfrm>
            <a:off x="319064" y="4695832"/>
            <a:ext cx="3890984" cy="1538296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844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356622691"/>
              </p:ext>
            </p:extLst>
          </p:nvPr>
        </p:nvGraphicFramePr>
        <p:xfrm>
          <a:off x="642910" y="3786190"/>
          <a:ext cx="3576637" cy="2257425"/>
        </p:xfrm>
        <a:graphic>
          <a:graphicData uri="http://schemas.openxmlformats.org/presentationml/2006/ole">
            <p:oleObj spid="_x0000_s176449" name="Формула" r:id="rId5" imgW="1435100" imgH="901700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7834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40" y="171432"/>
            <a:ext cx="8229600" cy="995368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3200" b="1" dirty="0" err="1" smtClean="0">
                <a:solidFill>
                  <a:schemeClr val="tx1"/>
                </a:solidFill>
              </a:rPr>
              <a:t>Statistikalıq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hám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termodinamikalıq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izertlew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usılları</a:t>
            </a:r>
            <a:endParaRPr lang="ru-RU" sz="3200" b="1" dirty="0">
              <a:solidFill>
                <a:schemeClr val="tx1"/>
              </a:solidFill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452392" y="1437074"/>
            <a:ext cx="8324896" cy="21717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Statistikalıq</a:t>
            </a:r>
            <a:r>
              <a:rPr 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usıl</a:t>
            </a:r>
            <a:r>
              <a:rPr lang="ru-RU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dirty="0" smtClean="0">
                <a:solidFill>
                  <a:schemeClr val="tx1"/>
                </a:solidFill>
              </a:rPr>
              <a:t>— </a:t>
            </a:r>
            <a:r>
              <a:rPr lang="en-US" sz="2800" dirty="0" err="1" smtClean="0">
                <a:solidFill>
                  <a:schemeClr val="tx1"/>
                </a:solidFill>
              </a:rPr>
              <a:t>bul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úlken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muǵdardaǵı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bólekshelerden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ibarat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bolǵan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sistemanıń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parametrlerin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izertlew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usılı</a:t>
            </a:r>
            <a:r>
              <a:rPr lang="en-US" sz="2800" dirty="0" smtClean="0">
                <a:solidFill>
                  <a:schemeClr val="tx1"/>
                </a:solidFill>
              </a:rPr>
              <a:t>. </a:t>
            </a:r>
            <a:r>
              <a:rPr lang="en-US" sz="2800" dirty="0" err="1" smtClean="0">
                <a:solidFill>
                  <a:schemeClr val="tx1"/>
                </a:solidFill>
              </a:rPr>
              <a:t>Ol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sistemanı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tolıq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xarakterlewshi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fizikalıq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shamalardıń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statistikalıq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nızamlıqları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hám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ortasha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mánislerine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tiykarlanadı</a:t>
            </a:r>
            <a:r>
              <a:rPr lang="en-US" sz="2800" dirty="0" smtClean="0">
                <a:solidFill>
                  <a:schemeClr val="tx1"/>
                </a:solidFill>
              </a:rPr>
              <a:t>. </a:t>
            </a:r>
            <a:endParaRPr lang="ru-RU" sz="2400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409552" y="3879060"/>
            <a:ext cx="8324896" cy="25203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 smtClean="0"/>
          </a:p>
          <a:p>
            <a:pPr algn="ctr"/>
            <a:r>
              <a:rPr lang="ru-RU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</a:t>
            </a:r>
            <a:r>
              <a:rPr lang="en-US" sz="28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rmodinamikalıq</a:t>
            </a:r>
            <a:r>
              <a:rPr 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usıl</a:t>
            </a:r>
            <a:r>
              <a:rPr lang="ru-RU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dirty="0" smtClean="0">
                <a:solidFill>
                  <a:schemeClr val="tx1"/>
                </a:solidFill>
              </a:rPr>
              <a:t>– </a:t>
            </a:r>
            <a:r>
              <a:rPr lang="en-US" sz="2800" dirty="0" err="1" smtClean="0">
                <a:solidFill>
                  <a:schemeClr val="tx1"/>
                </a:solidFill>
              </a:rPr>
              <a:t>bul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termodinamikalıq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sistemanıń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halatın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anıqlaw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usılı</a:t>
            </a:r>
            <a:r>
              <a:rPr lang="en-US" sz="2800" dirty="0" smtClean="0">
                <a:solidFill>
                  <a:schemeClr val="tx1"/>
                </a:solidFill>
              </a:rPr>
              <a:t>. </a:t>
            </a:r>
            <a:r>
              <a:rPr lang="en-US" sz="2800" dirty="0" err="1" smtClean="0">
                <a:solidFill>
                  <a:schemeClr val="tx1"/>
                </a:solidFill>
              </a:rPr>
              <a:t>Sistemanıń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halatı</a:t>
            </a:r>
            <a:r>
              <a:rPr lang="en-US" sz="2800" dirty="0" smtClean="0">
                <a:solidFill>
                  <a:schemeClr val="tx1"/>
                </a:solidFill>
              </a:rPr>
              <a:t>, </a:t>
            </a:r>
            <a:r>
              <a:rPr lang="en-US" sz="2800" dirty="0" err="1" smtClean="0">
                <a:solidFill>
                  <a:schemeClr val="tx1"/>
                </a:solidFill>
              </a:rPr>
              <a:t>onıń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qásiyetin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belgilewshi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fizikalıq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shamalar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kompleksinen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ibarat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bolǵan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termodinamikalıq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parametrler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menen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belgilenedi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2400" dirty="0" smtClean="0"/>
              <a:t> </a:t>
            </a:r>
            <a:endParaRPr lang="ru-RU" dirty="0">
              <a:ln>
                <a:solidFill>
                  <a:sysClr val="windowText" lastClr="000000"/>
                </a:solidFill>
              </a:ln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2" name="Rectangle 6"/>
          <p:cNvSpPr>
            <a:spLocks noGrp="1" noChangeArrowheads="1"/>
          </p:cNvSpPr>
          <p:nvPr>
            <p:ph idx="1"/>
          </p:nvPr>
        </p:nvSpPr>
        <p:spPr>
          <a:xfrm>
            <a:off x="428596" y="1285860"/>
            <a:ext cx="8229600" cy="4464878"/>
          </a:xfr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0" indent="0" algn="ctr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ru-RU" sz="2800" dirty="0" smtClean="0"/>
              <a:t>   </a:t>
            </a:r>
          </a:p>
          <a:p>
            <a:pPr marL="0" indent="0"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800" b="1" dirty="0" smtClean="0"/>
              <a:t>	</a:t>
            </a:r>
            <a:r>
              <a:rPr lang="en-US" sz="2800" b="1" dirty="0" err="1" smtClean="0"/>
              <a:t>Bolcman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bólistiriliwinen</a:t>
            </a:r>
            <a:r>
              <a:rPr lang="en-US" sz="2800" b="1" dirty="0" smtClean="0"/>
              <a:t>, </a:t>
            </a:r>
            <a:r>
              <a:rPr lang="en-US" sz="2800" b="1" dirty="0" err="1" smtClean="0"/>
              <a:t>temperatura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turaqlı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bolǵanda</a:t>
            </a:r>
            <a:r>
              <a:rPr lang="en-US" sz="2800" b="1" dirty="0" smtClean="0"/>
              <a:t>, </a:t>
            </a:r>
            <a:r>
              <a:rPr lang="en-US" sz="2800" b="1" dirty="0" err="1" smtClean="0"/>
              <a:t>molekulalardıń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potencial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energiyaları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kishi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bolǵan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jerde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gaz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tıǵızlıǵı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úlken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bolıwı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baqlanadı</a:t>
            </a:r>
            <a:r>
              <a:rPr lang="en-US" sz="2800" b="1" dirty="0" smtClean="0"/>
              <a:t>. </a:t>
            </a:r>
            <a:endParaRPr lang="ru-RU" sz="2800" b="1" dirty="0" smtClean="0"/>
          </a:p>
          <a:p>
            <a:pPr marL="0" indent="0" algn="just">
              <a:lnSpc>
                <a:spcPct val="90000"/>
              </a:lnSpc>
              <a:buNone/>
            </a:pPr>
            <a:r>
              <a:rPr lang="en-US" sz="2800" b="1" dirty="0" smtClean="0"/>
              <a:t>	</a:t>
            </a:r>
            <a:r>
              <a:rPr lang="en-US" sz="2800" b="1" dirty="0" err="1" smtClean="0"/>
              <a:t>Egerde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bóleksheler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massaları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birdey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bolıp</a:t>
            </a:r>
            <a:r>
              <a:rPr lang="en-US" sz="2800" b="1" dirty="0" smtClean="0"/>
              <a:t>, </a:t>
            </a:r>
            <a:r>
              <a:rPr lang="en-US" sz="2800" b="1" dirty="0" err="1" smtClean="0"/>
              <a:t>tártipsiz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ıssılıq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háreketinde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bolsa</a:t>
            </a:r>
            <a:r>
              <a:rPr lang="en-US" sz="2800" b="1" dirty="0" smtClean="0"/>
              <a:t>, </a:t>
            </a:r>
            <a:r>
              <a:rPr lang="en-US" sz="2800" b="1" dirty="0" err="1" smtClean="0"/>
              <a:t>Bolcman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bólistiriliwi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qálegen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sırtqı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potencial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maydan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ushın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da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orınlı</a:t>
            </a:r>
            <a:r>
              <a:rPr lang="en-US" sz="2800" b="1" dirty="0" smtClean="0"/>
              <a:t>. </a:t>
            </a:r>
            <a:r>
              <a:rPr lang="en-US" sz="2800" b="1" dirty="0" err="1" smtClean="0"/>
              <a:t>Bul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jerde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sırtqı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potencial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maydan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tek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tartılısıw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kúshi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tásirin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emes</a:t>
            </a:r>
            <a:r>
              <a:rPr lang="en-US" sz="2800" b="1" dirty="0" smtClean="0"/>
              <a:t>, </a:t>
            </a:r>
            <a:r>
              <a:rPr lang="en-US" sz="2800" b="1" dirty="0" err="1" smtClean="0"/>
              <a:t>bálkim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basqa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kúshler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tásirin</a:t>
            </a:r>
            <a:r>
              <a:rPr lang="en-US" sz="2800" b="1" dirty="0" smtClean="0"/>
              <a:t> (</a:t>
            </a:r>
            <a:r>
              <a:rPr lang="en-US" sz="2800" b="1" dirty="0" err="1" smtClean="0"/>
              <a:t>elektr</a:t>
            </a:r>
            <a:r>
              <a:rPr lang="en-US" sz="2800" b="1" dirty="0" smtClean="0"/>
              <a:t>, </a:t>
            </a:r>
            <a:r>
              <a:rPr lang="en-US" sz="2800" b="1" dirty="0" err="1" smtClean="0"/>
              <a:t>magnit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hám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basqa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potencial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maydanlardı</a:t>
            </a:r>
            <a:r>
              <a:rPr lang="en-US" sz="2800" b="1" dirty="0" smtClean="0"/>
              <a:t>) </a:t>
            </a:r>
            <a:r>
              <a:rPr lang="en-US" sz="2800" b="1" dirty="0" err="1" smtClean="0"/>
              <a:t>inabatqa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aladı</a:t>
            </a:r>
            <a:r>
              <a:rPr lang="en-US" sz="2800" b="1" dirty="0" smtClean="0"/>
              <a:t>. </a:t>
            </a:r>
            <a:endParaRPr lang="ru-RU" sz="2800" b="1" dirty="0" smtClean="0"/>
          </a:p>
        </p:txBody>
      </p:sp>
    </p:spTree>
    <p:extLst>
      <p:ext uri="{BB962C8B-B14F-4D97-AF65-F5344CB8AC3E}">
        <p14:creationId xmlns:p14="http://schemas.microsoft.com/office/powerpoint/2010/main" xmlns="" val="1207685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9462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9462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9462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19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19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19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194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194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194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80"/>
                                        <p:tgtEl>
                                          <p:spTgt spid="194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80"/>
                                        <p:tgtEl>
                                          <p:spTgt spid="194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80"/>
                                        <p:tgtEl>
                                          <p:spTgt spid="194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2" grpId="0" build="p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одержимое 3"/>
          <p:cNvSpPr>
            <a:spLocks noGrp="1"/>
          </p:cNvSpPr>
          <p:nvPr>
            <p:ph idx="1"/>
          </p:nvPr>
        </p:nvSpPr>
        <p:spPr>
          <a:xfrm>
            <a:off x="138088" y="2433632"/>
            <a:ext cx="8867824" cy="1495434"/>
          </a:xfrm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just">
              <a:buNone/>
            </a:pPr>
            <a:r>
              <a:rPr lang="uz-Cyrl-UZ" sz="2400" b="1" dirty="0" smtClean="0"/>
              <a:t>	</a:t>
            </a:r>
            <a:r>
              <a:rPr lang="en-US" sz="2400" b="1" dirty="0" smtClean="0"/>
              <a:t>	</a:t>
            </a:r>
            <a:r>
              <a:rPr lang="en-US" sz="2400" b="1" dirty="0" err="1" smtClean="0"/>
              <a:t>Radiusı</a:t>
            </a:r>
            <a:r>
              <a:rPr lang="en-US" sz="2400" b="1" dirty="0" smtClean="0"/>
              <a:t> </a:t>
            </a:r>
            <a:r>
              <a:rPr lang="uz-Cyrl-UZ" sz="2400" b="1" i="1" dirty="0" smtClean="0"/>
              <a:t>d</a:t>
            </a:r>
            <a:r>
              <a:rPr lang="en-US" sz="2400" b="1" dirty="0"/>
              <a:t> </a:t>
            </a:r>
            <a:r>
              <a:rPr lang="uz-Cyrl-UZ" sz="2400" b="1" dirty="0" smtClean="0"/>
              <a:t> </a:t>
            </a:r>
            <a:r>
              <a:rPr lang="en-US" sz="2400" b="1" dirty="0" err="1" smtClean="0"/>
              <a:t>bolǵan</a:t>
            </a:r>
            <a:r>
              <a:rPr lang="en-US" sz="2400" b="1" dirty="0" smtClean="0"/>
              <a:t> </a:t>
            </a:r>
            <a:r>
              <a:rPr lang="uz-Cyrl-UZ" sz="2400" b="1" dirty="0" smtClean="0"/>
              <a:t>«</a:t>
            </a:r>
            <a:r>
              <a:rPr lang="en-US" sz="2400" b="1" dirty="0" err="1" smtClean="0"/>
              <a:t>Sınıq</a:t>
            </a:r>
            <a:r>
              <a:rPr lang="uz-Cyrl-UZ" sz="2400" b="1" dirty="0" smtClean="0"/>
              <a:t>» </a:t>
            </a:r>
            <a:r>
              <a:rPr lang="en-US" sz="2400" b="1" dirty="0" err="1" smtClean="0"/>
              <a:t>cilindr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ishinde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molekulalar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háreket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etedi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bir</a:t>
            </a:r>
            <a:r>
              <a:rPr lang="en-US" sz="2400" b="1" dirty="0" smtClean="0"/>
              <a:t> – </a:t>
            </a:r>
            <a:r>
              <a:rPr lang="en-US" sz="2400" b="1" dirty="0" err="1" smtClean="0"/>
              <a:t>biri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menen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soqlıǵısadı</a:t>
            </a:r>
            <a:r>
              <a:rPr lang="en-US" sz="2400" b="1" dirty="0" smtClean="0"/>
              <a:t>. </a:t>
            </a:r>
            <a:r>
              <a:rPr lang="uz-Cyrl-UZ" sz="2400" b="1" dirty="0" smtClean="0"/>
              <a:t>«</a:t>
            </a:r>
            <a:r>
              <a:rPr lang="en-US" sz="2400" b="1" dirty="0" err="1" smtClean="0"/>
              <a:t>Sınıq</a:t>
            </a:r>
            <a:r>
              <a:rPr lang="uz-Cyrl-UZ" sz="2400" b="1" dirty="0" smtClean="0"/>
              <a:t>» </a:t>
            </a:r>
            <a:r>
              <a:rPr lang="en-US" sz="2400" b="1" dirty="0" err="1" smtClean="0"/>
              <a:t>cilindr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kólemindegi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molekulalar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sanı</a:t>
            </a:r>
            <a:r>
              <a:rPr lang="en-US" sz="2400" b="1" dirty="0" smtClean="0"/>
              <a:t> 1 </a:t>
            </a:r>
            <a:r>
              <a:rPr lang="en-US" sz="2400" b="1" dirty="0" err="1" smtClean="0"/>
              <a:t>sekund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ishindegi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ortasha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soqlıǵısıwlar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sanına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boladı</a:t>
            </a:r>
            <a:r>
              <a:rPr lang="en-US" sz="2400" b="1" dirty="0" smtClean="0"/>
              <a:t>.</a:t>
            </a:r>
            <a:endParaRPr lang="ru-RU" sz="2400" b="1" dirty="0" smtClean="0"/>
          </a:p>
        </p:txBody>
      </p:sp>
      <p:sp>
        <p:nvSpPr>
          <p:cNvPr id="13722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409552" y="1347776"/>
            <a:ext cx="4189417" cy="830997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1" i="1" dirty="0" smtClean="0"/>
              <a:t>n</a:t>
            </a:r>
            <a:r>
              <a:rPr lang="ru-RU" sz="2400" b="1" dirty="0" smtClean="0"/>
              <a:t> – </a:t>
            </a:r>
            <a:r>
              <a:rPr lang="en-US" sz="2400" b="1" dirty="0" err="1" smtClean="0"/>
              <a:t>molekulalar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koncentraciyası</a:t>
            </a:r>
            <a:endParaRPr lang="ru-RU" sz="2400" b="1" dirty="0" smtClean="0"/>
          </a:p>
          <a:p>
            <a:r>
              <a:rPr lang="en-US" sz="2400" b="1" i="1" dirty="0" smtClean="0">
                <a:latin typeface="Palatino Linotype" pitchFamily="18" charset="0"/>
              </a:rPr>
              <a:t>v</a:t>
            </a:r>
            <a:r>
              <a:rPr lang="en-US" sz="2400" b="1" dirty="0" smtClean="0"/>
              <a:t> – </a:t>
            </a:r>
            <a:r>
              <a:rPr lang="en-US" sz="2400" b="1" dirty="0" err="1" smtClean="0"/>
              <a:t>molekulalar</a:t>
            </a:r>
            <a:r>
              <a:rPr lang="en-US" sz="2400" b="1" dirty="0" smtClean="0"/>
              <a:t>  </a:t>
            </a:r>
            <a:r>
              <a:rPr lang="en-US" sz="2400" b="1" dirty="0" err="1" smtClean="0"/>
              <a:t>tezligi</a:t>
            </a:r>
            <a:endParaRPr lang="ru-RU" sz="2400" b="1" dirty="0"/>
          </a:p>
        </p:txBody>
      </p:sp>
      <p:grpSp>
        <p:nvGrpSpPr>
          <p:cNvPr id="12" name="Группа 21"/>
          <p:cNvGrpSpPr/>
          <p:nvPr/>
        </p:nvGrpSpPr>
        <p:grpSpPr>
          <a:xfrm>
            <a:off x="5114928" y="4695832"/>
            <a:ext cx="3800496" cy="1176344"/>
            <a:chOff x="5114928" y="5419736"/>
            <a:chExt cx="3800496" cy="1176344"/>
          </a:xfrm>
        </p:grpSpPr>
        <p:sp>
          <p:nvSpPr>
            <p:cNvPr id="13" name="Скругленный прямоугольник 12"/>
            <p:cNvSpPr/>
            <p:nvPr/>
          </p:nvSpPr>
          <p:spPr>
            <a:xfrm>
              <a:off x="5114928" y="5419736"/>
              <a:ext cx="3800496" cy="1176344"/>
            </a:xfrm>
            <a:prstGeom prst="roundRect">
              <a:avLst/>
            </a:prstGeom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aphicFrame>
          <p:nvGraphicFramePr>
            <p:cNvPr id="14" name="Object 1"/>
            <p:cNvGraphicFramePr>
              <a:graphicFrameLocks noChangeAspect="1"/>
            </p:cNvGraphicFramePr>
            <p:nvPr/>
          </p:nvGraphicFramePr>
          <p:xfrm>
            <a:off x="5386392" y="5600712"/>
            <a:ext cx="3323048" cy="738455"/>
          </p:xfrm>
          <a:graphic>
            <a:graphicData uri="http://schemas.openxmlformats.org/presentationml/2006/ole">
              <p:oleObj spid="_x0000_s177311" name="Equation" r:id="rId4" imgW="863225" imgH="215806" progId="">
                <p:embed/>
              </p:oleObj>
            </a:graphicData>
          </a:graphic>
        </p:graphicFrame>
      </p:grpSp>
      <p:sp>
        <p:nvSpPr>
          <p:cNvPr id="15" name="Заголовок 1"/>
          <p:cNvSpPr txBox="1">
            <a:spLocks/>
          </p:cNvSpPr>
          <p:nvPr/>
        </p:nvSpPr>
        <p:spPr>
          <a:xfrm>
            <a:off x="319064" y="171432"/>
            <a:ext cx="8596360" cy="99536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Gaz</a:t>
            </a:r>
            <a:r>
              <a:rPr kumimoji="0" lang="en-US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molekulalarınıń </a:t>
            </a:r>
            <a:endParaRPr kumimoji="0" lang="en-US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ortasha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soqlıǵısıwlar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sanı</a:t>
            </a: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Стрелка вправо 16"/>
          <p:cNvSpPr/>
          <p:nvPr/>
        </p:nvSpPr>
        <p:spPr>
          <a:xfrm>
            <a:off x="228576" y="4605344"/>
            <a:ext cx="4705376" cy="1447808"/>
          </a:xfrm>
          <a:prstGeom prst="rightArrow">
            <a:avLst>
              <a:gd name="adj1" fmla="val 69850"/>
              <a:gd name="adj2" fmla="val 5000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err="1" smtClean="0">
                <a:solidFill>
                  <a:schemeClr val="tx1"/>
                </a:solidFill>
              </a:rPr>
              <a:t>Gaz</a:t>
            </a:r>
            <a:r>
              <a:rPr lang="en-US" sz="2400" b="1" smtClean="0">
                <a:solidFill>
                  <a:schemeClr val="tx1"/>
                </a:solidFill>
              </a:rPr>
              <a:t> molekulasınıń </a:t>
            </a:r>
            <a:r>
              <a:rPr lang="en-US" sz="2400" b="1" dirty="0" err="1" smtClean="0">
                <a:solidFill>
                  <a:schemeClr val="tx1"/>
                </a:solidFill>
              </a:rPr>
              <a:t>ortasha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soqlıǵısıwlar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sanı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xmlns="" val="164084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лилиния 1"/>
          <p:cNvSpPr/>
          <p:nvPr/>
        </p:nvSpPr>
        <p:spPr>
          <a:xfrm>
            <a:off x="376518" y="860612"/>
            <a:ext cx="8471647" cy="3213847"/>
          </a:xfrm>
          <a:custGeom>
            <a:avLst/>
            <a:gdLst>
              <a:gd name="connsiteX0" fmla="*/ 0 w 8471647"/>
              <a:gd name="connsiteY0" fmla="*/ 0 h 3213847"/>
              <a:gd name="connsiteX1" fmla="*/ 1788458 w 8471647"/>
              <a:gd name="connsiteY1" fmla="*/ 0 h 3213847"/>
              <a:gd name="connsiteX2" fmla="*/ 3321423 w 8471647"/>
              <a:gd name="connsiteY2" fmla="*/ 1546412 h 3213847"/>
              <a:gd name="connsiteX3" fmla="*/ 6010835 w 8471647"/>
              <a:gd name="connsiteY3" fmla="*/ 1546412 h 3213847"/>
              <a:gd name="connsiteX4" fmla="*/ 8471647 w 8471647"/>
              <a:gd name="connsiteY4" fmla="*/ 3213847 h 3213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71647" h="3213847">
                <a:moveTo>
                  <a:pt x="0" y="0"/>
                </a:moveTo>
                <a:lnTo>
                  <a:pt x="1788458" y="0"/>
                </a:lnTo>
                <a:lnTo>
                  <a:pt x="3321423" y="1546412"/>
                </a:lnTo>
                <a:lnTo>
                  <a:pt x="6010835" y="1546412"/>
                </a:lnTo>
                <a:lnTo>
                  <a:pt x="8471647" y="3213847"/>
                </a:lnTo>
              </a:path>
            </a:pathLst>
          </a:cu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лилиния 2"/>
          <p:cNvSpPr/>
          <p:nvPr/>
        </p:nvSpPr>
        <p:spPr>
          <a:xfrm>
            <a:off x="0" y="1800216"/>
            <a:ext cx="8471647" cy="3235707"/>
          </a:xfrm>
          <a:custGeom>
            <a:avLst/>
            <a:gdLst>
              <a:gd name="connsiteX0" fmla="*/ 0 w 8471647"/>
              <a:gd name="connsiteY0" fmla="*/ 0 h 3213847"/>
              <a:gd name="connsiteX1" fmla="*/ 1788458 w 8471647"/>
              <a:gd name="connsiteY1" fmla="*/ 0 h 3213847"/>
              <a:gd name="connsiteX2" fmla="*/ 3321423 w 8471647"/>
              <a:gd name="connsiteY2" fmla="*/ 1546412 h 3213847"/>
              <a:gd name="connsiteX3" fmla="*/ 6010835 w 8471647"/>
              <a:gd name="connsiteY3" fmla="*/ 1546412 h 3213847"/>
              <a:gd name="connsiteX4" fmla="*/ 8471647 w 8471647"/>
              <a:gd name="connsiteY4" fmla="*/ 3213847 h 3213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71647" h="3213847">
                <a:moveTo>
                  <a:pt x="0" y="0"/>
                </a:moveTo>
                <a:lnTo>
                  <a:pt x="1788458" y="0"/>
                </a:lnTo>
                <a:lnTo>
                  <a:pt x="3321423" y="1546412"/>
                </a:lnTo>
                <a:lnTo>
                  <a:pt x="6010835" y="1546412"/>
                </a:lnTo>
                <a:lnTo>
                  <a:pt x="8471647" y="3213847"/>
                </a:lnTo>
              </a:path>
            </a:pathLst>
          </a:cu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/>
          <p:cNvSpPr/>
          <p:nvPr/>
        </p:nvSpPr>
        <p:spPr>
          <a:xfrm>
            <a:off x="138088" y="623872"/>
            <a:ext cx="452440" cy="45244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138088" y="1619240"/>
            <a:ext cx="452440" cy="45244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3124192" y="3096000"/>
            <a:ext cx="452440" cy="45244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3486144" y="2124000"/>
            <a:ext cx="452440" cy="45244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1947848" y="623872"/>
            <a:ext cx="452440" cy="45244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8191520" y="4716000"/>
            <a:ext cx="452440" cy="45244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1495408" y="1619240"/>
            <a:ext cx="452440" cy="45244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5748344" y="3132000"/>
            <a:ext cx="452440" cy="45244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6200784" y="2232000"/>
            <a:ext cx="452440" cy="45244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8553472" y="3790952"/>
            <a:ext cx="452440" cy="452440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138088" y="1116000"/>
            <a:ext cx="452440" cy="45244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4143016" y="0"/>
            <a:ext cx="4795864" cy="207167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/>
              <a:t>Ortasha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soqlıǵısıwlar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sanı</a:t>
            </a:r>
            <a:r>
              <a:rPr lang="en-US" sz="2400" b="1" dirty="0" smtClean="0"/>
              <a:t> </a:t>
            </a:r>
            <a:r>
              <a:rPr lang="uz-Cyrl-UZ" sz="2400" b="1" dirty="0" smtClean="0"/>
              <a:t> </a:t>
            </a:r>
            <a:r>
              <a:rPr lang="uz-Cyrl-UZ" sz="2400" b="1" i="1" dirty="0" smtClean="0"/>
              <a:t>&lt;</a:t>
            </a:r>
            <a:r>
              <a:rPr lang="en-US" sz="2400" b="1" i="1" dirty="0" smtClean="0"/>
              <a:t> Z </a:t>
            </a:r>
            <a:r>
              <a:rPr lang="uz-Cyrl-UZ" sz="2400" b="1" i="1" dirty="0" smtClean="0"/>
              <a:t>&gt; </a:t>
            </a:r>
            <a:r>
              <a:rPr lang="en-US" sz="2400" b="1" i="1" dirty="0" err="1" smtClean="0"/>
              <a:t>t</a:t>
            </a:r>
            <a:r>
              <a:rPr lang="en-US" sz="2400" b="1" dirty="0" err="1" smtClean="0"/>
              <a:t>i</a:t>
            </a:r>
            <a:r>
              <a:rPr lang="en-US" sz="2400" b="1" i="1" dirty="0" smtClean="0"/>
              <a:t> </a:t>
            </a:r>
            <a:r>
              <a:rPr lang="en-US" sz="2400" b="1" dirty="0" err="1" smtClean="0"/>
              <a:t>tabıw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ushın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molekulanı</a:t>
            </a:r>
            <a:r>
              <a:rPr lang="en-US" sz="2400" b="1" dirty="0" smtClean="0"/>
              <a:t> </a:t>
            </a:r>
            <a:r>
              <a:rPr lang="uz-Cyrl-UZ" sz="2400" b="1" dirty="0" smtClean="0"/>
              <a:t>  </a:t>
            </a:r>
            <a:endParaRPr lang="en-US" sz="2400" b="1" dirty="0" smtClean="0"/>
          </a:p>
          <a:p>
            <a:pPr algn="ctr"/>
            <a:r>
              <a:rPr lang="uz-Cyrl-UZ" sz="2400" b="1" i="1" dirty="0" smtClean="0"/>
              <a:t>d</a:t>
            </a:r>
            <a:r>
              <a:rPr lang="uz-Cyrl-UZ" sz="2400" b="1" dirty="0" smtClean="0"/>
              <a:t> – </a:t>
            </a:r>
            <a:r>
              <a:rPr lang="en-US" sz="2400" b="1" dirty="0" err="1" smtClean="0"/>
              <a:t>diametrli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shar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dep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ol</a:t>
            </a:r>
            <a:r>
              <a:rPr lang="en-US" sz="2400" b="1" dirty="0" smtClean="0"/>
              <a:t> tap </a:t>
            </a:r>
            <a:r>
              <a:rPr lang="en-US" sz="2400" b="1" dirty="0" err="1" smtClean="0"/>
              <a:t>qatıp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qalǵan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molekulalar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arasında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háreket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etedi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dep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esaplaymız</a:t>
            </a:r>
            <a:r>
              <a:rPr lang="en-US" sz="2400" b="1" dirty="0" smtClean="0"/>
              <a:t>. </a:t>
            </a:r>
            <a:endParaRPr lang="ru-RU" sz="2400" b="1" dirty="0" smtClean="0"/>
          </a:p>
          <a:p>
            <a:pPr algn="ctr"/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607031" y="4514856"/>
            <a:ext cx="6786600" cy="208122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24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2400" b="1" i="1" dirty="0" smtClean="0"/>
              <a:t>d</a:t>
            </a:r>
            <a:r>
              <a:rPr lang="uz-Cyrl-UZ" sz="2400" b="1" dirty="0" smtClean="0"/>
              <a:t> </a:t>
            </a:r>
            <a:r>
              <a:rPr lang="en-US" sz="2400" b="1" dirty="0" err="1" smtClean="0"/>
              <a:t>effektiv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diametrge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iye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bir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molekula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háreket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dawamında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basqa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molekulalar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menen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soqlıǵısadı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óz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baǵıtların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ózgertedi</a:t>
            </a:r>
            <a:r>
              <a:rPr lang="en-US" sz="2400" b="1" dirty="0" smtClean="0"/>
              <a:t>.  </a:t>
            </a:r>
          </a:p>
          <a:p>
            <a:pPr algn="ctr"/>
            <a:endParaRPr lang="ru-RU" sz="2400" dirty="0">
              <a:solidFill>
                <a:schemeClr val="tx1"/>
              </a:solidFill>
            </a:endParaRPr>
          </a:p>
        </p:txBody>
      </p:sp>
      <p:cxnSp>
        <p:nvCxnSpPr>
          <p:cNvPr id="18" name="Прямая со стрелкой 17"/>
          <p:cNvCxnSpPr/>
          <p:nvPr/>
        </p:nvCxnSpPr>
        <p:spPr>
          <a:xfrm rot="5400000">
            <a:off x="862786" y="2704302"/>
            <a:ext cx="542928" cy="1588"/>
          </a:xfrm>
          <a:prstGeom prst="straightConnector1">
            <a:avLst/>
          </a:prstGeom>
          <a:ln w="38100">
            <a:solidFill>
              <a:srgbClr val="00206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/>
          <p:cNvSpPr/>
          <p:nvPr/>
        </p:nvSpPr>
        <p:spPr>
          <a:xfrm>
            <a:off x="681016" y="2433632"/>
            <a:ext cx="995368" cy="995368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681016" y="3429000"/>
            <a:ext cx="995368" cy="995368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3" name="Прямая со стрелкой 22"/>
          <p:cNvCxnSpPr/>
          <p:nvPr/>
        </p:nvCxnSpPr>
        <p:spPr>
          <a:xfrm rot="5400000">
            <a:off x="636566" y="3428206"/>
            <a:ext cx="1176344" cy="1588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404920" y="3136612"/>
            <a:ext cx="361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d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xmlns="" val="240073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0" presetClass="path" presetSubtype="0" repeatCount="indefinite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0.00023 L 0.19288 -0.00393 L 0.34843 0.22917 L 0.64548 0.21482 L 0.92291 0.475 " pathEditMode="relative" rAng="0" ptsTypes="AAA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00" y="23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19064" y="1448736"/>
            <a:ext cx="8505872" cy="1480198"/>
          </a:xfr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b="1" dirty="0" err="1" smtClean="0"/>
              <a:t>Gaz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molekulaları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tártipsiz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hárekette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bolıwı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sebepli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bir-biri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menen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úzliksiz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soqlıǵısadı</a:t>
            </a:r>
            <a:r>
              <a:rPr lang="en-US" sz="2400" b="1" dirty="0" smtClean="0"/>
              <a:t>. </a:t>
            </a:r>
            <a:r>
              <a:rPr lang="en-US" sz="2400" b="1" dirty="0" err="1" smtClean="0"/>
              <a:t>Molekula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eki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izbe-iz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soqlıǵısıwlar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aralıǵında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málim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joldı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basıp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ótedi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bul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</a:t>
            </a:r>
            <a:r>
              <a:rPr lang="en-US" sz="2400" b="1" i="1" dirty="0" err="1" smtClean="0"/>
              <a:t>rkin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juwırıw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jolı</a:t>
            </a:r>
            <a:r>
              <a:rPr lang="en-US" sz="2400" b="1" i="1" dirty="0" smtClean="0"/>
              <a:t> </a:t>
            </a:r>
            <a:r>
              <a:rPr lang="en-US" sz="2400" b="1" dirty="0" err="1" smtClean="0"/>
              <a:t>dep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ataladı</a:t>
            </a:r>
            <a:r>
              <a:rPr lang="en-US" sz="2400" b="1" dirty="0" smtClean="0"/>
              <a:t>.</a:t>
            </a:r>
          </a:p>
          <a:p>
            <a:pPr marL="0" indent="0" algn="ctr">
              <a:buNone/>
            </a:pPr>
            <a:endParaRPr lang="en-US" sz="2200" b="1" dirty="0" smtClean="0"/>
          </a:p>
          <a:p>
            <a:pPr marL="0" indent="0" algn="ctr">
              <a:buNone/>
            </a:pPr>
            <a:endParaRPr lang="en-US" sz="2200" b="1" dirty="0" smtClean="0"/>
          </a:p>
          <a:p>
            <a:pPr marL="0" indent="0" algn="ctr">
              <a:buNone/>
            </a:pPr>
            <a:endParaRPr lang="en-US" sz="2200" b="1" dirty="0" smtClean="0"/>
          </a:p>
          <a:p>
            <a:pPr marL="0" indent="0" algn="ctr">
              <a:buNone/>
            </a:pPr>
            <a:r>
              <a:rPr lang="en-US" sz="2200" b="1" dirty="0" smtClean="0"/>
              <a:t> </a:t>
            </a:r>
            <a:endParaRPr lang="ru-RU" sz="2200" dirty="0"/>
          </a:p>
        </p:txBody>
      </p:sp>
      <p:sp>
        <p:nvSpPr>
          <p:cNvPr id="136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pSp>
        <p:nvGrpSpPr>
          <p:cNvPr id="15" name="Группа 14"/>
          <p:cNvGrpSpPr/>
          <p:nvPr/>
        </p:nvGrpSpPr>
        <p:grpSpPr>
          <a:xfrm>
            <a:off x="2681748" y="3158964"/>
            <a:ext cx="4140552" cy="1350180"/>
            <a:chOff x="2581264" y="2795584"/>
            <a:chExt cx="3800496" cy="1266832"/>
          </a:xfrm>
        </p:grpSpPr>
        <p:sp>
          <p:nvSpPr>
            <p:cNvPr id="12" name="Скругленный прямоугольник 11"/>
            <p:cNvSpPr/>
            <p:nvPr/>
          </p:nvSpPr>
          <p:spPr>
            <a:xfrm>
              <a:off x="2581264" y="2795584"/>
              <a:ext cx="3800496" cy="1266832"/>
            </a:xfrm>
            <a:prstGeom prst="roundRect">
              <a:avLst/>
            </a:prstGeom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aphicFrame>
          <p:nvGraphicFramePr>
            <p:cNvPr id="136195" name="Object 3"/>
            <p:cNvGraphicFramePr>
              <a:graphicFrameLocks noChangeAspect="1"/>
            </p:cNvGraphicFramePr>
            <p:nvPr/>
          </p:nvGraphicFramePr>
          <p:xfrm>
            <a:off x="3033704" y="2886072"/>
            <a:ext cx="2921940" cy="1085856"/>
          </p:xfrm>
          <a:graphic>
            <a:graphicData uri="http://schemas.openxmlformats.org/presentationml/2006/ole">
              <p:oleObj spid="_x0000_s178335" name="Equation" r:id="rId4" imgW="1040948" imgH="418918" progId="">
                <p:embed/>
              </p:oleObj>
            </a:graphicData>
          </a:graphic>
        </p:graphicFrame>
      </p:grpSp>
      <p:sp>
        <p:nvSpPr>
          <p:cNvPr id="13" name="Заголовок 1"/>
          <p:cNvSpPr txBox="1">
            <a:spLocks/>
          </p:cNvSpPr>
          <p:nvPr/>
        </p:nvSpPr>
        <p:spPr>
          <a:xfrm>
            <a:off x="319064" y="261920"/>
            <a:ext cx="8596360" cy="81439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Gaz</a:t>
            </a:r>
            <a:r>
              <a:rPr kumimoji="0" lang="en-US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molekulasınıń </a:t>
            </a: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ortasha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juwırıw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jolı</a:t>
            </a: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1496" y="4718600"/>
            <a:ext cx="8033440" cy="769441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Normal </a:t>
            </a:r>
            <a:r>
              <a:rPr lang="en-US" sz="2200" b="1" dirty="0" err="1" smtClean="0"/>
              <a:t>Sharayatlarda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gaz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molekulaları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bir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sekund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dawamında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shamalap</a:t>
            </a:r>
            <a:r>
              <a:rPr lang="en-US" sz="2200" b="1" dirty="0" smtClean="0"/>
              <a:t> </a:t>
            </a:r>
            <a:r>
              <a:rPr lang="ru-RU" sz="2200" b="1" dirty="0" smtClean="0"/>
              <a:t> ~ 10</a:t>
            </a:r>
            <a:r>
              <a:rPr lang="ru-RU" sz="2200" b="1" baseline="30000" dirty="0" smtClean="0"/>
              <a:t>9</a:t>
            </a:r>
            <a:r>
              <a:rPr lang="ru-RU" sz="2200" b="1" dirty="0" smtClean="0"/>
              <a:t> </a:t>
            </a:r>
            <a:r>
              <a:rPr lang="en-US" sz="2200" b="1" dirty="0" err="1" smtClean="0"/>
              <a:t>márte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soqlıǵısadı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hám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ortasha</a:t>
            </a:r>
            <a:r>
              <a:rPr lang="en-US" sz="2200" b="1" dirty="0" smtClean="0"/>
              <a:t> </a:t>
            </a:r>
            <a:r>
              <a:rPr lang="ru-RU" sz="2200" b="1" dirty="0" smtClean="0"/>
              <a:t> ~ 1 </a:t>
            </a:r>
            <a:r>
              <a:rPr lang="en-US" sz="2200" b="1" i="1" dirty="0" smtClean="0"/>
              <a:t>mm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jol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basadı</a:t>
            </a:r>
            <a:r>
              <a:rPr lang="en-US" sz="2200" b="1" dirty="0" smtClean="0"/>
              <a:t>. </a:t>
            </a:r>
            <a:r>
              <a:rPr lang="ru-RU" sz="2200" b="1" dirty="0" smtClean="0"/>
              <a:t> </a:t>
            </a:r>
            <a:endParaRPr lang="ru-RU" sz="2200" b="1" dirty="0"/>
          </a:p>
        </p:txBody>
      </p:sp>
    </p:spTree>
    <p:extLst>
      <p:ext uri="{BB962C8B-B14F-4D97-AF65-F5344CB8AC3E}">
        <p14:creationId xmlns:p14="http://schemas.microsoft.com/office/powerpoint/2010/main" xmlns="" val="31936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428596" y="142852"/>
            <a:ext cx="8301038" cy="72547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PAYDALAN</a:t>
            </a:r>
            <a:r>
              <a:rPr lang="es-ES" sz="3200" b="1" dirty="0" smtClean="0">
                <a:solidFill>
                  <a:schemeClr val="tx1"/>
                </a:solidFill>
              </a:rPr>
              <a:t>ÍL</a:t>
            </a:r>
            <a:r>
              <a:rPr lang="en-US" sz="3200" b="1" dirty="0" smtClean="0">
                <a:solidFill>
                  <a:schemeClr val="tx1"/>
                </a:solidFill>
              </a:rPr>
              <a:t>ǴAN</a:t>
            </a:r>
            <a:r>
              <a:rPr lang="ru-RU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smtClean="0">
                <a:solidFill>
                  <a:schemeClr val="tx1"/>
                </a:solidFill>
              </a:rPr>
              <a:t>ÁDEBIYA</a:t>
            </a:r>
            <a:r>
              <a:rPr lang="ru-RU" sz="3200" b="1" dirty="0" smtClean="0">
                <a:solidFill>
                  <a:schemeClr val="tx1"/>
                </a:solidFill>
              </a:rPr>
              <a:t>Т</a:t>
            </a:r>
            <a:r>
              <a:rPr lang="en-US" sz="3200" b="1" dirty="0" smtClean="0">
                <a:solidFill>
                  <a:schemeClr val="tx1"/>
                </a:solidFill>
              </a:rPr>
              <a:t>LAR</a:t>
            </a:r>
            <a:endParaRPr lang="ru-RU" sz="3200" b="1" dirty="0">
              <a:solidFill>
                <a:schemeClr val="tx1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28596" y="928670"/>
            <a:ext cx="8271164" cy="5593576"/>
          </a:xfrm>
          <a:ln>
            <a:solidFill>
              <a:schemeClr val="accent1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 algn="just">
              <a:buNone/>
            </a:pPr>
            <a:r>
              <a:rPr lang="ru-RU" sz="2000" b="1" dirty="0" smtClean="0"/>
              <a:t>1. </a:t>
            </a:r>
            <a:r>
              <a:rPr lang="en-US" sz="2000" b="1" dirty="0" smtClean="0"/>
              <a:t>Q</a:t>
            </a:r>
            <a:r>
              <a:rPr lang="ru-RU" sz="2000" b="1" dirty="0" smtClean="0"/>
              <a:t>.</a:t>
            </a:r>
            <a:r>
              <a:rPr lang="en-US" sz="2000" b="1" dirty="0" smtClean="0"/>
              <a:t>P</a:t>
            </a:r>
            <a:r>
              <a:rPr lang="ru-RU" sz="2000" b="1" dirty="0" smtClean="0"/>
              <a:t>.</a:t>
            </a:r>
            <a:r>
              <a:rPr lang="en-US" sz="2000" b="1" dirty="0" err="1" smtClean="0"/>
              <a:t>Abduraxmanov</a:t>
            </a:r>
            <a:r>
              <a:rPr lang="ru-RU" sz="2000" b="1" dirty="0" smtClean="0"/>
              <a:t>, </a:t>
            </a:r>
            <a:r>
              <a:rPr lang="en-US" sz="2000" b="1" dirty="0" smtClean="0"/>
              <a:t>V</a:t>
            </a:r>
            <a:r>
              <a:rPr lang="ru-RU" sz="2000" b="1" dirty="0" smtClean="0"/>
              <a:t>.</a:t>
            </a:r>
            <a:r>
              <a:rPr lang="en-US" sz="2000" b="1" dirty="0" smtClean="0"/>
              <a:t>S</a:t>
            </a:r>
            <a:r>
              <a:rPr lang="ru-RU" sz="2000" b="1" dirty="0" smtClean="0"/>
              <a:t>.</a:t>
            </a:r>
            <a:r>
              <a:rPr lang="en-US" sz="2000" b="1" dirty="0" err="1" smtClean="0"/>
              <a:t>Xamidov</a:t>
            </a:r>
            <a:r>
              <a:rPr lang="ru-RU" sz="2000" b="1" dirty="0" smtClean="0"/>
              <a:t>, </a:t>
            </a:r>
            <a:r>
              <a:rPr lang="en-US" sz="2000" b="1" dirty="0" smtClean="0"/>
              <a:t>N</a:t>
            </a:r>
            <a:r>
              <a:rPr lang="ru-RU" sz="2000" b="1" dirty="0" smtClean="0"/>
              <a:t>.</a:t>
            </a:r>
            <a:r>
              <a:rPr lang="en-US" sz="2000" b="1" dirty="0" smtClean="0"/>
              <a:t>A</a:t>
            </a:r>
            <a:r>
              <a:rPr lang="ru-RU" sz="2000" b="1" dirty="0" smtClean="0"/>
              <a:t>.</a:t>
            </a:r>
            <a:r>
              <a:rPr lang="en-US" sz="2000" b="1" dirty="0" err="1" smtClean="0"/>
              <a:t>Axmedova</a:t>
            </a:r>
            <a:r>
              <a:rPr lang="ru-RU" sz="2000" b="1" dirty="0" smtClean="0"/>
              <a:t>. </a:t>
            </a:r>
            <a:r>
              <a:rPr lang="en-US" sz="2000" b="1" dirty="0" smtClean="0"/>
              <a:t>FIZIKA</a:t>
            </a:r>
            <a:r>
              <a:rPr lang="ru-RU" sz="2000" b="1" dirty="0" smtClean="0"/>
              <a:t>. </a:t>
            </a:r>
            <a:r>
              <a:rPr lang="en-US" sz="2000" b="1" dirty="0" err="1" smtClean="0"/>
              <a:t>Darslik</a:t>
            </a:r>
            <a:r>
              <a:rPr lang="ru-RU" sz="2000" b="1" dirty="0" smtClean="0"/>
              <a:t>. </a:t>
            </a:r>
            <a:r>
              <a:rPr lang="en-US" sz="2000" b="1" dirty="0" smtClean="0"/>
              <a:t>Toshkent</a:t>
            </a:r>
            <a:r>
              <a:rPr lang="ru-RU" sz="2000" b="1" dirty="0" smtClean="0"/>
              <a:t>. “</a:t>
            </a:r>
            <a:r>
              <a:rPr lang="en-US" sz="2000" b="1" dirty="0" err="1" smtClean="0"/>
              <a:t>Aloqachi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nashriyoti</a:t>
            </a:r>
            <a:r>
              <a:rPr lang="ru-RU" sz="2000" b="1" dirty="0" smtClean="0"/>
              <a:t>”. 2018 </a:t>
            </a:r>
            <a:r>
              <a:rPr lang="en-US" sz="2000" b="1" dirty="0" smtClean="0"/>
              <a:t>y</a:t>
            </a:r>
            <a:r>
              <a:rPr lang="ru-RU" sz="2000" b="1" dirty="0" smtClean="0"/>
              <a:t>. </a:t>
            </a:r>
            <a:r>
              <a:rPr lang="en-US" sz="2000" b="1" dirty="0" smtClean="0"/>
              <a:t>O</a:t>
            </a:r>
            <a:r>
              <a:rPr lang="ru-RU" sz="2000" b="1" dirty="0" smtClean="0"/>
              <a:t>‘</a:t>
            </a:r>
            <a:r>
              <a:rPr lang="en-US" sz="2000" b="1" dirty="0" err="1" smtClean="0"/>
              <a:t>zR</a:t>
            </a:r>
            <a:r>
              <a:rPr lang="en-US" sz="2000" b="1" dirty="0" smtClean="0"/>
              <a:t> OO</a:t>
            </a:r>
            <a:r>
              <a:rPr lang="ru-RU" sz="2000" b="1" dirty="0" smtClean="0"/>
              <a:t>‘</a:t>
            </a:r>
            <a:r>
              <a:rPr lang="en-US" sz="2000" b="1" dirty="0" smtClean="0"/>
              <a:t>MTV</a:t>
            </a:r>
            <a:r>
              <a:rPr lang="ru-RU" sz="2000" b="1" dirty="0" smtClean="0"/>
              <a:t> 2017.24.08 </a:t>
            </a:r>
            <a:r>
              <a:rPr lang="en-US" sz="2000" b="1" dirty="0" err="1" smtClean="0"/>
              <a:t>dagi</a:t>
            </a:r>
            <a:r>
              <a:rPr lang="ru-RU" sz="2000" b="1" dirty="0" smtClean="0"/>
              <a:t> “603”-</a:t>
            </a:r>
            <a:r>
              <a:rPr lang="en-US" sz="2000" b="1" dirty="0" err="1" smtClean="0"/>
              <a:t>sonli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buyrug</a:t>
            </a:r>
            <a:r>
              <a:rPr lang="ru-RU" sz="2000" b="1" dirty="0" smtClean="0"/>
              <a:t>‘</a:t>
            </a:r>
            <a:r>
              <a:rPr lang="en-US" sz="2000" b="1" dirty="0" err="1" smtClean="0"/>
              <a:t>i</a:t>
            </a:r>
            <a:r>
              <a:rPr lang="ru-RU" sz="2000" b="1" dirty="0" smtClean="0"/>
              <a:t>.</a:t>
            </a:r>
            <a:endParaRPr lang="ru-RU" sz="2000" dirty="0" smtClean="0"/>
          </a:p>
          <a:p>
            <a:pPr algn="just">
              <a:buNone/>
            </a:pPr>
            <a:r>
              <a:rPr lang="en-US" sz="2000" b="1" dirty="0" smtClean="0"/>
              <a:t>2.</a:t>
            </a:r>
            <a:r>
              <a:rPr lang="ru-RU" sz="2000" b="1" dirty="0" smtClean="0"/>
              <a:t>   </a:t>
            </a:r>
            <a:r>
              <a:rPr lang="en-US" sz="2000" b="1" dirty="0" err="1" smtClean="0"/>
              <a:t>B.A.Ibragimov</a:t>
            </a:r>
            <a:r>
              <a:rPr lang="en-US" sz="2000" b="1" dirty="0" smtClean="0"/>
              <a:t>, </a:t>
            </a:r>
            <a:r>
              <a:rPr lang="en-US" sz="2000" b="1" dirty="0" err="1" smtClean="0"/>
              <a:t>G.Q.Atajanova</a:t>
            </a:r>
            <a:r>
              <a:rPr lang="en-US" sz="2000" b="1" dirty="0" smtClean="0"/>
              <a:t>. </a:t>
            </a:r>
            <a:r>
              <a:rPr lang="uz-Cyrl-UZ" sz="2000" b="1" dirty="0" smtClean="0"/>
              <a:t>“FIZIKA”. </a:t>
            </a:r>
            <a:r>
              <a:rPr lang="en-US" sz="2000" b="1" dirty="0" err="1" smtClean="0"/>
              <a:t>Oqıwlıq</a:t>
            </a:r>
            <a:r>
              <a:rPr lang="uz-Cyrl-UZ" sz="2000" b="1" dirty="0" smtClean="0"/>
              <a:t>. T</a:t>
            </a:r>
            <a:r>
              <a:rPr lang="en-US" sz="2000" b="1" dirty="0" smtClean="0"/>
              <a:t>a</a:t>
            </a:r>
            <a:r>
              <a:rPr lang="uz-Cyrl-UZ" sz="2000" b="1" dirty="0" smtClean="0"/>
              <a:t>shkent. </a:t>
            </a:r>
            <a:r>
              <a:rPr lang="en-US" sz="2000" b="1" dirty="0" smtClean="0"/>
              <a:t>2018 j. </a:t>
            </a:r>
            <a:endParaRPr lang="ru-RU" sz="2000" b="1" dirty="0" smtClean="0"/>
          </a:p>
          <a:p>
            <a:pPr algn="just">
              <a:buNone/>
            </a:pPr>
            <a:r>
              <a:rPr lang="uz-Cyrl-UZ" sz="2000" b="1" dirty="0" smtClean="0"/>
              <a:t>3.  Q.P.Abduraxmanov, O’.Egamov. “FIZIKA”. Darslik. Toshkent. O‘quv-ta’lim metodika” bosmaxonasi. 2015 y. O‘zROO‘MTV  2009.26.02. dagi “51”-sonli buyrug‘i.</a:t>
            </a:r>
            <a:endParaRPr lang="ru-RU" sz="2000" dirty="0" smtClean="0"/>
          </a:p>
          <a:p>
            <a:pPr algn="just">
              <a:buNone/>
            </a:pPr>
            <a:r>
              <a:rPr lang="en-US" sz="2000" b="1" dirty="0" smtClean="0"/>
              <a:t>4</a:t>
            </a:r>
            <a:r>
              <a:rPr lang="uz-Cyrl-UZ" sz="2000" b="1" dirty="0" smtClean="0"/>
              <a:t>. Douglas C. Giancoli. Physics. Principles with Applicathions. 2004 USA ISBN-13 978-0-321-62592-2</a:t>
            </a:r>
            <a:r>
              <a:rPr lang="en-US" sz="2000" b="1" dirty="0" smtClean="0"/>
              <a:t>.</a:t>
            </a:r>
            <a:endParaRPr lang="ru-RU" sz="2000" dirty="0" smtClean="0"/>
          </a:p>
          <a:p>
            <a:pPr algn="just">
              <a:buNone/>
            </a:pPr>
            <a:r>
              <a:rPr lang="en-US" sz="2000" b="1" dirty="0" smtClean="0"/>
              <a:t>5. </a:t>
            </a:r>
            <a:r>
              <a:rPr lang="ru-RU" sz="2000" b="1" dirty="0" smtClean="0"/>
              <a:t> </a:t>
            </a:r>
            <a:r>
              <a:rPr lang="en-US" sz="2000" b="1" dirty="0" smtClean="0"/>
              <a:t>Physics for Scientists and Engineers, Raymond A. </a:t>
            </a:r>
            <a:r>
              <a:rPr lang="en-US" sz="2000" b="1" dirty="0" err="1" smtClean="0"/>
              <a:t>Serway</a:t>
            </a:r>
            <a:r>
              <a:rPr lang="en-US" sz="2000" b="1" dirty="0" smtClean="0"/>
              <a:t>, John W. Jewett. 9th Edition, 2012.</a:t>
            </a:r>
            <a:endParaRPr lang="ru-RU" sz="2000" dirty="0" smtClean="0"/>
          </a:p>
          <a:p>
            <a:pPr algn="just">
              <a:buNone/>
            </a:pPr>
            <a:r>
              <a:rPr lang="en-US" sz="2000" b="1" dirty="0" smtClean="0"/>
              <a:t>6.</a:t>
            </a:r>
            <a:r>
              <a:rPr lang="ru-RU" sz="2000" b="1" dirty="0" smtClean="0"/>
              <a:t>  </a:t>
            </a:r>
            <a:r>
              <a:rPr lang="en-US" sz="2000" b="1" dirty="0" smtClean="0"/>
              <a:t>“</a:t>
            </a:r>
            <a:r>
              <a:rPr lang="en-US" sz="2000" b="1" dirty="0" err="1" smtClean="0"/>
              <a:t>Umumiy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Fizika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fani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bo‘yicha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taqdimot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multimediali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ma’ruzalar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to‘plami</a:t>
            </a:r>
            <a:r>
              <a:rPr lang="en-US" sz="2000" b="1" dirty="0" smtClean="0"/>
              <a:t>”. </a:t>
            </a:r>
            <a:r>
              <a:rPr lang="en-US" sz="2000" b="1" dirty="0" err="1" smtClean="0"/>
              <a:t>Elektron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o‘quv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qo‘llanma</a:t>
            </a:r>
            <a:r>
              <a:rPr lang="en-US" sz="2000" b="1" dirty="0" smtClean="0"/>
              <a:t>. Toshkent. 2012 y. </a:t>
            </a:r>
            <a:r>
              <a:rPr lang="en-US" sz="2000" b="1" dirty="0" err="1" smtClean="0"/>
              <a:t>O‘zR</a:t>
            </a:r>
            <a:r>
              <a:rPr lang="en-US" sz="2000" b="1" dirty="0" smtClean="0"/>
              <a:t> OO‘MTV 2012.15.08 </a:t>
            </a:r>
            <a:r>
              <a:rPr lang="en-US" sz="2000" b="1" dirty="0" err="1" smtClean="0"/>
              <a:t>dagi</a:t>
            </a:r>
            <a:r>
              <a:rPr lang="en-US" sz="2000" b="1" dirty="0" smtClean="0"/>
              <a:t> “332/1”-</a:t>
            </a:r>
            <a:r>
              <a:rPr lang="en-US" sz="2000" b="1" dirty="0" err="1" smtClean="0"/>
              <a:t>sonli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buyrug‘i</a:t>
            </a:r>
            <a:r>
              <a:rPr lang="en-US" sz="2000" b="1" dirty="0" smtClean="0"/>
              <a:t>.</a:t>
            </a:r>
            <a:endParaRPr lang="ru-RU" sz="2000" dirty="0" smtClean="0"/>
          </a:p>
          <a:p>
            <a:pPr algn="just">
              <a:buNone/>
            </a:pPr>
            <a:r>
              <a:rPr lang="en-US" sz="2000" b="1" dirty="0" smtClean="0"/>
              <a:t>7. “Fizika-1 </a:t>
            </a:r>
            <a:r>
              <a:rPr lang="en-US" sz="2000" b="1" dirty="0" err="1" smtClean="0"/>
              <a:t>kursi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bo‘yicha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taqdimot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multimediali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ma’ruzalar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to‘plami</a:t>
            </a:r>
            <a:r>
              <a:rPr lang="en-US" sz="2000" b="1" dirty="0" smtClean="0"/>
              <a:t>”. </a:t>
            </a:r>
            <a:r>
              <a:rPr lang="en-US" sz="2000" b="1" dirty="0" err="1" smtClean="0"/>
              <a:t>Elektron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o‘quv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qo‘llanma</a:t>
            </a:r>
            <a:r>
              <a:rPr lang="en-US" sz="2000" b="1" dirty="0" smtClean="0"/>
              <a:t>. Toshkent. 2019 y. </a:t>
            </a:r>
            <a:r>
              <a:rPr lang="en-US" sz="2000" b="1" dirty="0" err="1" smtClean="0"/>
              <a:t>O‘zR</a:t>
            </a:r>
            <a:r>
              <a:rPr lang="en-US" sz="2000" b="1" dirty="0" smtClean="0"/>
              <a:t> OO‘MTV 2019.04.10 </a:t>
            </a:r>
            <a:r>
              <a:rPr lang="en-US" sz="2000" b="1" dirty="0" err="1" smtClean="0"/>
              <a:t>dagi</a:t>
            </a:r>
            <a:r>
              <a:rPr lang="en-US" sz="2000" b="1" dirty="0" smtClean="0"/>
              <a:t> “892”-</a:t>
            </a:r>
            <a:r>
              <a:rPr lang="en-US" sz="2000" b="1" dirty="0" err="1" smtClean="0"/>
              <a:t>sonli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buyrug‘i</a:t>
            </a:r>
            <a:r>
              <a:rPr lang="en-US" sz="2000" b="1" dirty="0" smtClean="0"/>
              <a:t>.</a:t>
            </a:r>
            <a:endParaRPr lang="ru-RU" sz="2000" dirty="0" smtClean="0"/>
          </a:p>
          <a:p>
            <a:pPr marL="0" indent="0" algn="just">
              <a:buNone/>
            </a:pPr>
            <a:endParaRPr lang="ru-RU" sz="2000" b="1" dirty="0"/>
          </a:p>
          <a:p>
            <a:pPr>
              <a:buNone/>
            </a:pPr>
            <a:endParaRPr lang="ru-RU" sz="2400" dirty="0" smtClean="0"/>
          </a:p>
          <a:p>
            <a:endParaRPr lang="ru-RU" sz="2400" dirty="0"/>
          </a:p>
        </p:txBody>
      </p:sp>
    </p:spTree>
    <p:extLst>
      <p:ext uri="{BB962C8B-B14F-4D97-AF65-F5344CB8AC3E}">
        <p14:creationId xmlns="" xmlns:p14="http://schemas.microsoft.com/office/powerpoint/2010/main" val="182332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qrcoder.ru/code/?https%3A%2F%2Fphet.colorado.edu%2F&amp;10&amp;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14500" y="5715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15337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9445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PEDAGOGIKAL</a:t>
            </a:r>
            <a:r>
              <a:rPr lang="es-ES" sz="3200" b="1" dirty="0" smtClean="0">
                <a:solidFill>
                  <a:schemeClr val="tx1"/>
                </a:solidFill>
              </a:rPr>
              <a:t>ÍQ</a:t>
            </a:r>
            <a:r>
              <a:rPr lang="en-US" sz="3200" b="1" dirty="0" smtClean="0">
                <a:solidFill>
                  <a:schemeClr val="tx1"/>
                </a:solidFill>
              </a:rPr>
              <a:t> DÁSTÚRIY QURALLAR</a:t>
            </a:r>
            <a:endParaRPr lang="ru-RU" sz="3200" b="1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357298"/>
            <a:ext cx="7886700" cy="481966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https://phet.colorado.edu/en/simulation/plinko-probability</a:t>
            </a:r>
          </a:p>
        </p:txBody>
      </p:sp>
      <p:pic>
        <p:nvPicPr>
          <p:cNvPr id="6" name="Объект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4513" y="4876800"/>
            <a:ext cx="1491217" cy="1936718"/>
          </a:xfrm>
          <a:prstGeom prst="rect">
            <a:avLst/>
          </a:prstGeom>
        </p:spPr>
      </p:pic>
      <p:pic>
        <p:nvPicPr>
          <p:cNvPr id="1873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91616" y="2379348"/>
            <a:ext cx="7110948" cy="2856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88096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40" y="171432"/>
            <a:ext cx="8229600" cy="723904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3200" b="1" dirty="0" err="1" smtClean="0">
                <a:solidFill>
                  <a:schemeClr val="tx1"/>
                </a:solidFill>
              </a:rPr>
              <a:t>Termodinamikalıq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sistema</a:t>
            </a:r>
            <a:endParaRPr lang="ru-RU" sz="3200" b="1" dirty="0">
              <a:solidFill>
                <a:schemeClr val="tx1"/>
              </a:solidFill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409552" y="1257288"/>
            <a:ext cx="8324896" cy="2081224"/>
          </a:xfrm>
          <a:prstGeom prst="round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i="1" dirty="0" err="1" smtClean="0">
                <a:solidFill>
                  <a:schemeClr val="accent2">
                    <a:lumMod val="75000"/>
                  </a:schemeClr>
                </a:solidFill>
              </a:rPr>
              <a:t>Termodinamikalıq</a:t>
            </a:r>
            <a:r>
              <a:rPr lang="en-US" sz="2400" b="1" i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400" b="1" i="1" dirty="0" err="1" smtClean="0">
                <a:solidFill>
                  <a:schemeClr val="accent2">
                    <a:lumMod val="75000"/>
                  </a:schemeClr>
                </a:solidFill>
              </a:rPr>
              <a:t>sistema</a:t>
            </a:r>
            <a:r>
              <a:rPr lang="ru-RU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ru-RU" sz="2400" b="1" dirty="0" smtClean="0"/>
              <a:t>– </a:t>
            </a:r>
            <a:r>
              <a:rPr lang="en-US" sz="2400" b="1" dirty="0" err="1" smtClean="0"/>
              <a:t>makroskopik</a:t>
            </a:r>
            <a:r>
              <a:rPr lang="en-US" sz="2400" b="1" dirty="0" smtClean="0"/>
              <a:t>   </a:t>
            </a:r>
            <a:r>
              <a:rPr lang="en-US" sz="2400" b="1" dirty="0" err="1" smtClean="0"/>
              <a:t>deneler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kompleksinen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ibarat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bolıp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bul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deneler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bárhama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ózara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energetikalıq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tásirlesedi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ózara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emes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bálkim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sırtqı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ortalıq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penen</a:t>
            </a:r>
            <a:r>
              <a:rPr lang="en-US" sz="2400" b="1" dirty="0" smtClean="0"/>
              <a:t> de </a:t>
            </a:r>
            <a:r>
              <a:rPr lang="en-US" sz="2400" b="1" dirty="0" err="1" smtClean="0"/>
              <a:t>energiya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almasıp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turadı</a:t>
            </a:r>
            <a:r>
              <a:rPr lang="en-US" sz="2400" b="1" dirty="0" smtClean="0"/>
              <a:t>. </a:t>
            </a:r>
            <a:endParaRPr lang="ru-RU" sz="2400" dirty="0" smtClean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409552" y="3699037"/>
            <a:ext cx="8324896" cy="2520336"/>
          </a:xfrm>
          <a:prstGeom prst="round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2000" b="1" dirty="0" smtClean="0"/>
          </a:p>
          <a:p>
            <a:pPr algn="ctr"/>
            <a:r>
              <a:rPr lang="en-US" sz="2400" b="1" dirty="0" err="1" smtClean="0"/>
              <a:t>Ádette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sistemanıń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halatın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belgilewshi</a:t>
            </a:r>
            <a:r>
              <a:rPr lang="en-US" sz="2400" b="1" dirty="0" smtClean="0"/>
              <a:t>  </a:t>
            </a:r>
            <a:r>
              <a:rPr lang="en-US" sz="2400" b="1" dirty="0" err="1" smtClean="0"/>
              <a:t>parametrler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sıpatında</a:t>
            </a:r>
            <a:r>
              <a:rPr lang="en-US" sz="2400" b="1" dirty="0" smtClean="0"/>
              <a:t> </a:t>
            </a:r>
            <a:r>
              <a:rPr lang="en-US" sz="2400" b="1" dirty="0"/>
              <a:t>– </a:t>
            </a:r>
            <a:r>
              <a:rPr lang="en-US" sz="2400" b="1" dirty="0" err="1"/>
              <a:t>temperatura</a:t>
            </a:r>
            <a:r>
              <a:rPr lang="en-US" sz="2400" b="1" dirty="0"/>
              <a:t>, </a:t>
            </a:r>
            <a:r>
              <a:rPr lang="en-US" sz="2400" b="1" dirty="0" err="1" smtClean="0"/>
              <a:t>basım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salıstırmalı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kólemler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tańlanadı</a:t>
            </a:r>
            <a:r>
              <a:rPr lang="en-US" sz="2400" b="1" dirty="0" smtClean="0"/>
              <a:t>. </a:t>
            </a:r>
            <a:r>
              <a:rPr lang="en-US" sz="2400" b="1" dirty="0" err="1" smtClean="0"/>
              <a:t>Sistemanıń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halatın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anıqlap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beriwshi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fizikalıq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shamalar</a:t>
            </a:r>
            <a:r>
              <a:rPr lang="en-US" sz="2400" b="1" dirty="0" smtClean="0"/>
              <a:t> </a:t>
            </a:r>
            <a:r>
              <a:rPr lang="en-US" sz="2400" b="1" i="1" dirty="0" err="1" smtClean="0">
                <a:solidFill>
                  <a:srgbClr val="C00000"/>
                </a:solidFill>
              </a:rPr>
              <a:t>sistemanıń</a:t>
            </a:r>
            <a:r>
              <a:rPr lang="en-US" sz="2400" b="1" i="1" dirty="0" smtClean="0">
                <a:solidFill>
                  <a:srgbClr val="C00000"/>
                </a:solidFill>
              </a:rPr>
              <a:t> </a:t>
            </a:r>
            <a:r>
              <a:rPr lang="en-US" sz="2400" b="1" i="1" dirty="0" err="1" smtClean="0">
                <a:solidFill>
                  <a:srgbClr val="C00000"/>
                </a:solidFill>
              </a:rPr>
              <a:t>parametrleri</a:t>
            </a:r>
            <a:r>
              <a:rPr lang="en-US" sz="2400" b="1" i="1" dirty="0" smtClean="0">
                <a:solidFill>
                  <a:srgbClr val="C00000"/>
                </a:solidFill>
              </a:rPr>
              <a:t> </a:t>
            </a:r>
            <a:r>
              <a:rPr lang="en-US" sz="2400" b="1" dirty="0" err="1" smtClean="0"/>
              <a:t>dep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ataladı</a:t>
            </a:r>
            <a:r>
              <a:rPr lang="en-US" sz="2400" b="1" dirty="0" smtClean="0"/>
              <a:t>.</a:t>
            </a:r>
          </a:p>
          <a:p>
            <a:pPr algn="ctr"/>
            <a:endParaRPr lang="ru-RU" sz="24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8" name="Прямоугольник 47"/>
          <p:cNvSpPr/>
          <p:nvPr/>
        </p:nvSpPr>
        <p:spPr>
          <a:xfrm>
            <a:off x="319064" y="171432"/>
            <a:ext cx="8505872" cy="81439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smtClean="0">
                <a:solidFill>
                  <a:schemeClr val="tx1"/>
                </a:solidFill>
              </a:rPr>
              <a:t>Molekulyar </a:t>
            </a:r>
            <a:r>
              <a:rPr lang="en-US" sz="3200" b="1" dirty="0">
                <a:solidFill>
                  <a:schemeClr val="tx1"/>
                </a:solidFill>
              </a:rPr>
              <a:t>– </a:t>
            </a:r>
            <a:r>
              <a:rPr lang="en-US" sz="3200" b="1" dirty="0" err="1" smtClean="0">
                <a:solidFill>
                  <a:schemeClr val="tx1"/>
                </a:solidFill>
              </a:rPr>
              <a:t>kinetikalıq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kóz-qaraslar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6554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5541" name="Rectangle 5"/>
          <p:cNvSpPr>
            <a:spLocks noChangeArrowheads="1"/>
          </p:cNvSpPr>
          <p:nvPr/>
        </p:nvSpPr>
        <p:spPr bwMode="auto">
          <a:xfrm>
            <a:off x="0" y="23336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4" name="Содержимое 4"/>
          <p:cNvSpPr txBox="1">
            <a:spLocks/>
          </p:cNvSpPr>
          <p:nvPr/>
        </p:nvSpPr>
        <p:spPr>
          <a:xfrm>
            <a:off x="457200" y="1166800"/>
            <a:ext cx="8229600" cy="5248304"/>
          </a:xfrm>
          <a:prstGeom prst="rect">
            <a:avLst/>
          </a:prstGeom>
          <a:ln w="38100">
            <a:solidFill>
              <a:srgbClr val="002060"/>
            </a:solidFill>
          </a:ln>
        </p:spPr>
        <p:txBody>
          <a:bodyPr>
            <a:normAutofit fontScale="92500" lnSpcReduction="10000"/>
          </a:bodyPr>
          <a:lstStyle/>
          <a:p>
            <a:endParaRPr lang="en-US" sz="2800" b="1" dirty="0" smtClean="0"/>
          </a:p>
          <a:p>
            <a:pPr algn="just"/>
            <a:r>
              <a:rPr lang="en-US" sz="2800" b="1" smtClean="0"/>
              <a:t>	Molekulyar </a:t>
            </a:r>
            <a:r>
              <a:rPr lang="en-US" sz="2800" b="1" dirty="0" err="1" smtClean="0"/>
              <a:t>fizika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úyrenetuǵın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procesler</a:t>
            </a:r>
            <a:r>
              <a:rPr lang="en-US" sz="2800" b="1" dirty="0" smtClean="0"/>
              <a:t> – </a:t>
            </a:r>
            <a:r>
              <a:rPr lang="en-US" sz="2800" b="1" dirty="0" err="1" smtClean="0"/>
              <a:t>júdá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kóp</a:t>
            </a:r>
            <a:r>
              <a:rPr lang="en-US" sz="2800" b="1" dirty="0" smtClean="0"/>
              <a:t> </a:t>
            </a:r>
            <a:r>
              <a:rPr lang="en-US" sz="2800" b="1" err="1" smtClean="0"/>
              <a:t>muǵdardaǵı</a:t>
            </a:r>
            <a:r>
              <a:rPr lang="en-US" sz="2800" b="1" smtClean="0"/>
              <a:t> molekulalardıń </a:t>
            </a:r>
            <a:r>
              <a:rPr lang="en-US" sz="2800" b="1" dirty="0" err="1" smtClean="0"/>
              <a:t>ózara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tásiri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nátiyjesi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menen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baylanıslı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procesler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statistikalıq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usıllar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arqalı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úyreniledi</a:t>
            </a:r>
            <a:r>
              <a:rPr lang="en-US" sz="2800" b="1" dirty="0" smtClean="0"/>
              <a:t>. </a:t>
            </a:r>
          </a:p>
          <a:p>
            <a:pPr algn="just"/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algn="just"/>
            <a:r>
              <a:rPr kumimoji="0" lang="en-US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Molekulyar 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– </a:t>
            </a:r>
            <a:r>
              <a:rPr kumimoji="0" 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kinetikalıq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teoriyanıń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(MKT) </a:t>
            </a:r>
            <a:r>
              <a:rPr kumimoji="0" 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tiykarǵı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halatları</a:t>
            </a:r>
            <a:r>
              <a:rPr lang="en-US" sz="2800" b="1" dirty="0" smtClean="0"/>
              <a:t>:</a:t>
            </a:r>
          </a:p>
          <a:p>
            <a:pPr algn="just"/>
            <a:endParaRPr kumimoji="0" lang="en-US" sz="2800" b="1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algn="just">
              <a:buFontTx/>
              <a:buChar char="-"/>
            </a:pPr>
            <a:r>
              <a:rPr lang="en-US" sz="2800" b="1" i="1" dirty="0" smtClean="0"/>
              <a:t>b</a:t>
            </a:r>
            <a:r>
              <a:rPr kumimoji="0" lang="en-US" sz="2800" b="1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arlıq</a:t>
            </a:r>
            <a:r>
              <a:rPr kumimoji="0" lang="en-US" sz="28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1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zatlar</a:t>
            </a:r>
            <a:r>
              <a:rPr kumimoji="0" lang="en-US" sz="28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2800" b="1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málim</a:t>
            </a:r>
            <a:r>
              <a:rPr kumimoji="0" lang="en-US" sz="28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1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aralıqta</a:t>
            </a:r>
            <a:r>
              <a:rPr kumimoji="0" lang="en-US" sz="28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1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jaylasqan</a:t>
            </a:r>
            <a:r>
              <a:rPr kumimoji="0" lang="en-US" sz="28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atom </a:t>
            </a:r>
            <a:r>
              <a:rPr kumimoji="0" lang="en-US" sz="2800" b="1" i="1" u="none" strike="noStrike" kern="1200" cap="none" spc="0" normalizeH="0" baseline="0" noProof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hám</a:t>
            </a:r>
            <a:r>
              <a:rPr kumimoji="0" lang="en-US" sz="28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molekulalardan </a:t>
            </a:r>
            <a:r>
              <a:rPr kumimoji="0" lang="en-US" sz="2800" b="1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ibarat</a:t>
            </a:r>
            <a:r>
              <a:rPr lang="en-US" sz="2800" b="1" i="1" dirty="0" smtClean="0"/>
              <a:t>; </a:t>
            </a:r>
          </a:p>
          <a:p>
            <a:pPr algn="just">
              <a:buFontTx/>
              <a:buChar char="-"/>
            </a:pPr>
            <a:r>
              <a:rPr kumimoji="0" lang="ru-RU" sz="28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sz="2800" b="1" i="1" smtClean="0"/>
              <a:t>m</a:t>
            </a:r>
            <a:r>
              <a:rPr kumimoji="0" lang="en-US" sz="28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olekulalar </a:t>
            </a:r>
            <a:r>
              <a:rPr kumimoji="0" lang="en-US" sz="2800" b="1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úzliksiz</a:t>
            </a:r>
            <a:r>
              <a:rPr kumimoji="0" lang="en-US" sz="28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1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hám</a:t>
            </a:r>
            <a:r>
              <a:rPr kumimoji="0" lang="en-US" sz="28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1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tártipsiz</a:t>
            </a:r>
            <a:r>
              <a:rPr kumimoji="0" lang="en-US" sz="28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1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háreketlenedi</a:t>
            </a:r>
            <a:r>
              <a:rPr kumimoji="0" lang="en-US" sz="28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 </a:t>
            </a:r>
          </a:p>
          <a:p>
            <a:pPr algn="just"/>
            <a:r>
              <a:rPr kumimoji="0" lang="en-US" sz="28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</a:t>
            </a:r>
            <a:r>
              <a:rPr kumimoji="0" lang="ru-RU" sz="28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sz="2800" b="1" i="1" dirty="0" err="1" smtClean="0"/>
              <a:t>bólekshele</a:t>
            </a:r>
            <a:r>
              <a:rPr kumimoji="0" lang="en-US" sz="28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 </a:t>
            </a:r>
            <a:r>
              <a:rPr kumimoji="0" lang="en-US" sz="2800" b="1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bir</a:t>
            </a:r>
            <a:r>
              <a:rPr kumimoji="0" lang="en-US" sz="28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</a:t>
            </a:r>
            <a:r>
              <a:rPr kumimoji="0" lang="en-US" sz="2800" b="1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biri</a:t>
            </a:r>
            <a:r>
              <a:rPr kumimoji="0" lang="en-US" sz="28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1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menen</a:t>
            </a:r>
            <a:r>
              <a:rPr kumimoji="0" lang="en-US" sz="28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1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ózara</a:t>
            </a:r>
            <a:r>
              <a:rPr kumimoji="0" lang="en-US" sz="28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1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soqlıǵısadı</a:t>
            </a:r>
            <a:r>
              <a:rPr kumimoji="0" lang="en-US" sz="28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endParaRPr kumimoji="0" lang="en-US" sz="2800" b="1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r>
              <a:rPr kumimoji="0" lang="en-US" sz="28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endParaRPr kumimoji="0" lang="ru-RU" sz="2800" b="1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Скругленный прямоугольник 20"/>
          <p:cNvSpPr/>
          <p:nvPr/>
        </p:nvSpPr>
        <p:spPr>
          <a:xfrm>
            <a:off x="4481512" y="5238760"/>
            <a:ext cx="4343424" cy="108585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4615565" y="1118627"/>
            <a:ext cx="4343424" cy="99536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8" name="Прямоугольник 47"/>
          <p:cNvSpPr/>
          <p:nvPr/>
        </p:nvSpPr>
        <p:spPr>
          <a:xfrm>
            <a:off x="319064" y="171432"/>
            <a:ext cx="8505872" cy="81439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smtClean="0">
                <a:solidFill>
                  <a:schemeClr val="tx1"/>
                </a:solidFill>
              </a:rPr>
              <a:t>Molekulyar </a:t>
            </a:r>
            <a:r>
              <a:rPr lang="en-US" sz="3200" b="1" dirty="0" smtClean="0">
                <a:solidFill>
                  <a:schemeClr val="tx1"/>
                </a:solidFill>
              </a:rPr>
              <a:t>– </a:t>
            </a:r>
            <a:r>
              <a:rPr lang="en-US" sz="3200" b="1" dirty="0" err="1" smtClean="0">
                <a:solidFill>
                  <a:schemeClr val="tx1"/>
                </a:solidFill>
              </a:rPr>
              <a:t>kinetikalıq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kóz-qaraslar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6554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5541" name="Rectangle 5"/>
          <p:cNvSpPr>
            <a:spLocks noChangeArrowheads="1"/>
          </p:cNvSpPr>
          <p:nvPr/>
        </p:nvSpPr>
        <p:spPr bwMode="auto">
          <a:xfrm>
            <a:off x="0" y="23336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230480" y="1416256"/>
            <a:ext cx="3981472" cy="46166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 err="1" smtClean="0"/>
              <a:t>Massanıń</a:t>
            </a:r>
            <a:r>
              <a:rPr lang="en-US" sz="2400" b="1" dirty="0" smtClean="0"/>
              <a:t> atom </a:t>
            </a:r>
            <a:r>
              <a:rPr lang="en-US" sz="2400" b="1" dirty="0" err="1" smtClean="0"/>
              <a:t>birligi</a:t>
            </a:r>
            <a:endParaRPr lang="ru-RU" sz="2400" dirty="0"/>
          </a:p>
        </p:txBody>
      </p:sp>
      <p:sp>
        <p:nvSpPr>
          <p:cNvPr id="921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2161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655238192"/>
              </p:ext>
            </p:extLst>
          </p:nvPr>
        </p:nvGraphicFramePr>
        <p:xfrm>
          <a:off x="4747179" y="1195106"/>
          <a:ext cx="3965575" cy="814388"/>
        </p:xfrm>
        <a:graphic>
          <a:graphicData uri="http://schemas.openxmlformats.org/presentationml/2006/ole">
            <p:oleObj spid="_x0000_s92677" name="Equation" r:id="rId4" imgW="1930400" imgH="393700" progId="">
              <p:embed/>
            </p:oleObj>
          </a:graphicData>
        </a:graphic>
      </p:graphicFrame>
      <p:sp>
        <p:nvSpPr>
          <p:cNvPr id="11" name="Скругленный прямоугольник 10"/>
          <p:cNvSpPr/>
          <p:nvPr/>
        </p:nvSpPr>
        <p:spPr>
          <a:xfrm>
            <a:off x="4572000" y="2614608"/>
            <a:ext cx="4343424" cy="153829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214282" y="2214554"/>
            <a:ext cx="3981472" cy="230832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i="1" dirty="0" err="1" smtClean="0"/>
              <a:t>Salıstırmalı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molekulyar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massa</a:t>
            </a:r>
            <a:r>
              <a:rPr lang="ru-RU" sz="2400" b="1" dirty="0" smtClean="0"/>
              <a:t>: </a:t>
            </a:r>
          </a:p>
          <a:p>
            <a:pPr algn="ctr"/>
            <a:r>
              <a:rPr lang="en-US" sz="2400" b="1" baseline="-25000" dirty="0" smtClean="0"/>
              <a:t> 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qálegen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molekulanıń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massası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uglerod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atomınıń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massasınan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neshe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márte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úlkenligin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kórsetedi</a:t>
            </a:r>
            <a:r>
              <a:rPr lang="ru-RU" sz="2400" b="1" dirty="0" smtClean="0"/>
              <a:t>.</a:t>
            </a:r>
            <a:r>
              <a:rPr lang="en-US" sz="2400" b="1" dirty="0" smtClean="0"/>
              <a:t> </a:t>
            </a:r>
            <a:endParaRPr lang="ru-RU" sz="2400" b="1" dirty="0"/>
          </a:p>
        </p:txBody>
      </p:sp>
      <p:sp>
        <p:nvSpPr>
          <p:cNvPr id="92165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216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097646907"/>
              </p:ext>
            </p:extLst>
          </p:nvPr>
        </p:nvGraphicFramePr>
        <p:xfrm>
          <a:off x="5114925" y="2705100"/>
          <a:ext cx="3230563" cy="1357313"/>
        </p:xfrm>
        <a:graphic>
          <a:graphicData uri="http://schemas.openxmlformats.org/presentationml/2006/ole">
            <p:oleObj spid="_x0000_s92678" name="Equation" r:id="rId5" imgW="1396394" imgH="583947" progId="">
              <p:embed/>
            </p:oleObj>
          </a:graphicData>
        </a:graphic>
      </p:graphicFrame>
      <p:sp>
        <p:nvSpPr>
          <p:cNvPr id="16" name="Стрелка вправо 15"/>
          <p:cNvSpPr/>
          <p:nvPr/>
        </p:nvSpPr>
        <p:spPr>
          <a:xfrm>
            <a:off x="4214810" y="3214686"/>
            <a:ext cx="357190" cy="45244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право 16"/>
          <p:cNvSpPr/>
          <p:nvPr/>
        </p:nvSpPr>
        <p:spPr>
          <a:xfrm>
            <a:off x="4214810" y="1428736"/>
            <a:ext cx="428628" cy="45244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42844" y="4929198"/>
            <a:ext cx="3981472" cy="156966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2400" dirty="0" smtClean="0"/>
              <a:t> </a:t>
            </a:r>
            <a:r>
              <a:rPr lang="en-US" sz="2400" b="1" dirty="0" smtClean="0"/>
              <a:t>Avogadro </a:t>
            </a:r>
            <a:r>
              <a:rPr lang="en-US" sz="2400" b="1" dirty="0" err="1" smtClean="0"/>
              <a:t>sanı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qálegen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zattıń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bir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molında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neshe</a:t>
            </a:r>
            <a:r>
              <a:rPr lang="en-US" sz="2400" b="1" dirty="0" smtClean="0"/>
              <a:t> atom (</a:t>
            </a:r>
            <a:r>
              <a:rPr lang="en-US" sz="2400" b="1" dirty="0" err="1" smtClean="0"/>
              <a:t>molekula</a:t>
            </a:r>
            <a:r>
              <a:rPr lang="en-US" sz="2400" b="1" dirty="0" smtClean="0"/>
              <a:t>) </a:t>
            </a:r>
            <a:r>
              <a:rPr lang="en-US" sz="2400" b="1" dirty="0" err="1" smtClean="0"/>
              <a:t>barlıǵın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kórsetedi</a:t>
            </a:r>
            <a:r>
              <a:rPr lang="ru-RU" sz="2400" b="1" dirty="0" smtClean="0"/>
              <a:t>.</a:t>
            </a:r>
            <a:endParaRPr lang="ru-RU" sz="2400" b="1" dirty="0"/>
          </a:p>
        </p:txBody>
      </p:sp>
      <p:sp>
        <p:nvSpPr>
          <p:cNvPr id="9216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216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131591636"/>
              </p:ext>
            </p:extLst>
          </p:nvPr>
        </p:nvGraphicFramePr>
        <p:xfrm>
          <a:off x="5187950" y="5329238"/>
          <a:ext cx="3087688" cy="904875"/>
        </p:xfrm>
        <a:graphic>
          <a:graphicData uri="http://schemas.openxmlformats.org/presentationml/2006/ole">
            <p:oleObj spid="_x0000_s92679" name="Equation" r:id="rId6" imgW="1345616" imgH="393529" progId="">
              <p:embed/>
            </p:oleObj>
          </a:graphicData>
        </a:graphic>
      </p:graphicFrame>
      <p:sp>
        <p:nvSpPr>
          <p:cNvPr id="22" name="Стрелка вправо 21"/>
          <p:cNvSpPr/>
          <p:nvPr/>
        </p:nvSpPr>
        <p:spPr>
          <a:xfrm>
            <a:off x="4143372" y="5510224"/>
            <a:ext cx="357190" cy="45244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Скругленный прямоугольник 20"/>
          <p:cNvSpPr/>
          <p:nvPr/>
        </p:nvSpPr>
        <p:spPr>
          <a:xfrm>
            <a:off x="2309800" y="3429000"/>
            <a:ext cx="4433912" cy="235268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8" name="Прямоугольник 47"/>
          <p:cNvSpPr/>
          <p:nvPr/>
        </p:nvSpPr>
        <p:spPr>
          <a:xfrm>
            <a:off x="319064" y="171432"/>
            <a:ext cx="8505872" cy="81439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>
                <a:solidFill>
                  <a:schemeClr val="tx1"/>
                </a:solidFill>
              </a:rPr>
              <a:t>Molekulyar</a:t>
            </a:r>
            <a:r>
              <a:rPr lang="en-US" sz="3200" b="1" dirty="0" smtClean="0">
                <a:solidFill>
                  <a:schemeClr val="tx1"/>
                </a:solidFill>
              </a:rPr>
              <a:t> – </a:t>
            </a:r>
            <a:r>
              <a:rPr lang="en-US" sz="3200" b="1" dirty="0" err="1" smtClean="0">
                <a:solidFill>
                  <a:schemeClr val="tx1"/>
                </a:solidFill>
              </a:rPr>
              <a:t>kinetikalıq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kóz-qaraslar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6554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5541" name="Rectangle 5"/>
          <p:cNvSpPr>
            <a:spLocks noChangeArrowheads="1"/>
          </p:cNvSpPr>
          <p:nvPr/>
        </p:nvSpPr>
        <p:spPr bwMode="auto">
          <a:xfrm>
            <a:off x="0" y="142874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21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228576" y="1257288"/>
            <a:ext cx="3981472" cy="132343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i="1" dirty="0" err="1" smtClean="0"/>
              <a:t>Zat</a:t>
            </a:r>
            <a:r>
              <a:rPr lang="en-US" sz="2000" b="1" i="1" dirty="0" smtClean="0"/>
              <a:t> </a:t>
            </a:r>
            <a:r>
              <a:rPr lang="en-US" sz="2000" b="1" i="1" dirty="0" err="1" smtClean="0"/>
              <a:t>muǵdarı</a:t>
            </a:r>
            <a:r>
              <a:rPr lang="ru-RU" sz="2000" b="1" dirty="0" smtClean="0"/>
              <a:t>: </a:t>
            </a:r>
            <a:endParaRPr lang="ru-RU" sz="2000" dirty="0" smtClean="0"/>
          </a:p>
          <a:p>
            <a:pPr algn="ctr"/>
            <a:r>
              <a:rPr lang="ru-RU" sz="2000" b="1" i="1" dirty="0" smtClean="0">
                <a:sym typeface="Symbol"/>
              </a:rPr>
              <a:t></a:t>
            </a:r>
            <a:r>
              <a:rPr lang="ru-RU" sz="2000" b="1" i="1" dirty="0" smtClean="0"/>
              <a:t> </a:t>
            </a:r>
            <a:r>
              <a:rPr lang="ru-RU" sz="2000" b="1" dirty="0" smtClean="0"/>
              <a:t>(</a:t>
            </a:r>
            <a:r>
              <a:rPr lang="en-US" sz="2000" b="1" dirty="0" smtClean="0"/>
              <a:t>mol</a:t>
            </a:r>
            <a:r>
              <a:rPr lang="ru-RU" sz="2000" b="1" dirty="0" smtClean="0"/>
              <a:t>) – </a:t>
            </a:r>
            <a:r>
              <a:rPr lang="en-US" sz="2000" b="1" dirty="0" err="1" smtClean="0"/>
              <a:t>massası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grammlarda</a:t>
            </a:r>
            <a:r>
              <a:rPr lang="en-US" sz="2000" b="1" dirty="0" smtClean="0"/>
              <a:t> san </a:t>
            </a:r>
            <a:r>
              <a:rPr lang="en-US" sz="2000" b="1" dirty="0" err="1" smtClean="0"/>
              <a:t>jaǵınan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salıstırmalı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massaǵa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teń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bolǵan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zat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muǵdarı</a:t>
            </a:r>
            <a:r>
              <a:rPr lang="ru-RU" sz="2000" b="1" dirty="0" smtClean="0"/>
              <a:t>. </a:t>
            </a:r>
            <a:endParaRPr lang="ru-RU" sz="2000" dirty="0"/>
          </a:p>
        </p:txBody>
      </p:sp>
      <p:sp>
        <p:nvSpPr>
          <p:cNvPr id="92165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4843464" y="1257288"/>
            <a:ext cx="3981472" cy="132343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dirty="0" err="1" smtClean="0"/>
              <a:t>Qálegen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zattıń</a:t>
            </a:r>
            <a:r>
              <a:rPr lang="en-US" sz="2000" b="1" dirty="0" smtClean="0"/>
              <a:t> 1 </a:t>
            </a:r>
            <a:r>
              <a:rPr lang="en-US" sz="2000" b="1" dirty="0" err="1" smtClean="0"/>
              <a:t>molı</a:t>
            </a:r>
            <a:r>
              <a:rPr lang="en-US" sz="2000" b="1" dirty="0" smtClean="0"/>
              <a:t> </a:t>
            </a:r>
          </a:p>
          <a:p>
            <a:pPr algn="ctr"/>
            <a:r>
              <a:rPr lang="en-US" sz="2000" b="1" dirty="0" smtClean="0"/>
              <a:t>0,012 </a:t>
            </a:r>
            <a:r>
              <a:rPr lang="en-US" sz="2000" b="1" dirty="0" err="1" smtClean="0"/>
              <a:t>kilogramm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uglerodtaǵı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atomlar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sanına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teń</a:t>
            </a:r>
            <a:r>
              <a:rPr lang="en-US" sz="2000" b="1" dirty="0" smtClean="0"/>
              <a:t> atom </a:t>
            </a:r>
            <a:r>
              <a:rPr lang="en-US" sz="2000" b="1" dirty="0" err="1" smtClean="0"/>
              <a:t>yaki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molekulalarǵa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iye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boladı</a:t>
            </a:r>
            <a:r>
              <a:rPr lang="en-US" sz="2000" b="1" dirty="0" smtClean="0"/>
              <a:t>.</a:t>
            </a:r>
            <a:r>
              <a:rPr lang="ru-RU" sz="2000" b="1" dirty="0" smtClean="0"/>
              <a:t>  </a:t>
            </a:r>
            <a:endParaRPr lang="ru-RU" sz="2000" dirty="0"/>
          </a:p>
        </p:txBody>
      </p:sp>
      <p:sp>
        <p:nvSpPr>
          <p:cNvPr id="9216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2" name="Стрелка вправо 21"/>
          <p:cNvSpPr/>
          <p:nvPr/>
        </p:nvSpPr>
        <p:spPr>
          <a:xfrm rot="2468276">
            <a:off x="1823401" y="2826041"/>
            <a:ext cx="1156474" cy="45244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319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3189" name="Object 5"/>
          <p:cNvGraphicFramePr>
            <a:graphicFrameLocks noChangeAspect="1"/>
          </p:cNvGraphicFramePr>
          <p:nvPr/>
        </p:nvGraphicFramePr>
        <p:xfrm>
          <a:off x="2490776" y="4514856"/>
          <a:ext cx="4116529" cy="1085856"/>
        </p:xfrm>
        <a:graphic>
          <a:graphicData uri="http://schemas.openxmlformats.org/presentationml/2006/ole">
            <p:oleObj spid="_x0000_s93528" name="Equation" r:id="rId4" imgW="1625600" imgH="431800" progId="">
              <p:embed/>
            </p:oleObj>
          </a:graphicData>
        </a:graphic>
      </p:graphicFrame>
      <p:sp>
        <p:nvSpPr>
          <p:cNvPr id="16" name="Стрелка вправо 15"/>
          <p:cNvSpPr/>
          <p:nvPr/>
        </p:nvSpPr>
        <p:spPr>
          <a:xfrm rot="8026476">
            <a:off x="6133484" y="2836520"/>
            <a:ext cx="1125962" cy="45244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93191" name="Object 7"/>
          <p:cNvGraphicFramePr>
            <a:graphicFrameLocks noChangeAspect="1"/>
          </p:cNvGraphicFramePr>
          <p:nvPr/>
        </p:nvGraphicFramePr>
        <p:xfrm>
          <a:off x="3848096" y="3429000"/>
          <a:ext cx="1254125" cy="1085850"/>
        </p:xfrm>
        <a:graphic>
          <a:graphicData uri="http://schemas.openxmlformats.org/presentationml/2006/ole">
            <p:oleObj spid="_x0000_s93529" name="Equation" r:id="rId5" imgW="495085" imgH="431613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SLIDE_COUNT" val="23"/>
  <p:tag name="ISPRING_ULTRA_SCORM_DURATION" val="3600"/>
  <p:tag name="ISPRING_SCORM_RATE_SLIDES" val="0"/>
  <p:tag name="ISPRING_SCORM_RATE_QUIZZES" val="0"/>
  <p:tag name="ISPRING_SCORM_PASSING_SCORE" val="0.0000000000"/>
  <p:tag name="ISPRING_RESOURCE_PATHS_HASH_2" val="f5e516439e652fb71fee82a2df2e9918f4d2b8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6957</TotalTime>
  <Words>1807</Words>
  <Application>Microsoft Office PowerPoint</Application>
  <PresentationFormat>Экран (4:3)</PresentationFormat>
  <Paragraphs>409</Paragraphs>
  <Slides>56</Slides>
  <Notes>49</Notes>
  <HiddenSlides>0</HiddenSlides>
  <MMClips>1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56</vt:i4>
      </vt:variant>
    </vt:vector>
  </HeadingPairs>
  <TitlesOfParts>
    <vt:vector size="59" baseType="lpstr">
      <vt:lpstr>Тема Office</vt:lpstr>
      <vt:lpstr>Equation</vt:lpstr>
      <vt:lpstr>Формула</vt:lpstr>
      <vt:lpstr>ЭЛЕКТРОДИНАМИКА</vt:lpstr>
      <vt:lpstr>MOLEKULYAR FIZIKA HÁM TERMODINAMIKA</vt:lpstr>
      <vt:lpstr>Слайд 3</vt:lpstr>
      <vt:lpstr>Lekciya rejesi</vt:lpstr>
      <vt:lpstr>Statistikalıq hám termodinamikalıq izertlew usılları</vt:lpstr>
      <vt:lpstr>Termodinamikalıq sistema</vt:lpstr>
      <vt:lpstr>Слайд 7</vt:lpstr>
      <vt:lpstr>Слайд 8</vt:lpstr>
      <vt:lpstr>Слайд 9</vt:lpstr>
      <vt:lpstr>Слайд 10</vt:lpstr>
      <vt:lpstr>Temperatura</vt:lpstr>
      <vt:lpstr>Слайд 12</vt:lpstr>
      <vt:lpstr> Avogadro nızamı</vt:lpstr>
      <vt:lpstr>Dalton nızamı</vt:lpstr>
      <vt:lpstr>Izobaralıq proces</vt:lpstr>
      <vt:lpstr>Izoxoralıq proces</vt:lpstr>
      <vt:lpstr>Слайд 17</vt:lpstr>
      <vt:lpstr>Ideal gaz</vt:lpstr>
      <vt:lpstr>Ideal gazdıń hal teńlemesi</vt:lpstr>
      <vt:lpstr>yaki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Ideal gaz molekulaları ushın erkinlik dárejesi sanı</vt:lpstr>
      <vt:lpstr>Erkinlik dárejesi boyınsha energiyanıń birtegis bólistiriliwi – Bolcman nızamı</vt:lpstr>
      <vt:lpstr>Ideal gaz molekulalarınıń tezlik boyınsha bólistiriliwiniń Maksvell nızamı</vt:lpstr>
      <vt:lpstr>Слайд 31</vt:lpstr>
      <vt:lpstr>Слайд 32</vt:lpstr>
      <vt:lpstr>Ideal gaz molekulalarınıń tezlik boyınsha bólistiriliwiniń Maksvell nızamı</vt:lpstr>
      <vt:lpstr>Слайд 34</vt:lpstr>
      <vt:lpstr>Слайд 35</vt:lpstr>
      <vt:lpstr>Слайд 36</vt:lpstr>
      <vt:lpstr>Слайд 37</vt:lpstr>
      <vt:lpstr> Gaz halatın belgilewshi tezlikler  </vt:lpstr>
      <vt:lpstr>Слайд 39</vt:lpstr>
      <vt:lpstr>Maksvell bólistiriliwi nızamın tájiriybede tekseriw</vt:lpstr>
      <vt:lpstr>Слайд 41</vt:lpstr>
      <vt:lpstr>Слайд 42</vt:lpstr>
      <vt:lpstr>Слайд 43</vt:lpstr>
      <vt:lpstr> Barometrik ańlatpa  </vt:lpstr>
      <vt:lpstr>Слайд 45</vt:lpstr>
      <vt:lpstr>Слайд 46</vt:lpstr>
      <vt:lpstr>Слайд 47</vt:lpstr>
      <vt:lpstr>Слайд 48</vt:lpstr>
      <vt:lpstr> Bolcman bólistiriliwi  –  potencial energiyaǵa baylanıslı bolǵan, bóleksheler koncentraciyasınıń keńisliktegi teń salmaqlılıq  bólistiriliwin xarakterleydi.  </vt:lpstr>
      <vt:lpstr>Слайд 50</vt:lpstr>
      <vt:lpstr>Слайд 51</vt:lpstr>
      <vt:lpstr>Слайд 52</vt:lpstr>
      <vt:lpstr>Слайд 53</vt:lpstr>
      <vt:lpstr>PAYDALANÍLǴAN ÁDEBIYAТLAR</vt:lpstr>
      <vt:lpstr>Слайд 55</vt:lpstr>
      <vt:lpstr>PEDAGOGIKALÍQ DÁSTÚRIY QURALLAR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31</dc:title>
  <cp:lastModifiedBy>User</cp:lastModifiedBy>
  <cp:revision>599</cp:revision>
  <dcterms:modified xsi:type="dcterms:W3CDTF">2005-12-28T20:04:48Z</dcterms:modified>
</cp:coreProperties>
</file>